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2"/>
  </p:notesMasterIdLst>
  <p:sldIdLst>
    <p:sldId id="256" r:id="rId2"/>
    <p:sldId id="337" r:id="rId3"/>
    <p:sldId id="355" r:id="rId4"/>
    <p:sldId id="526" r:id="rId5"/>
    <p:sldId id="527" r:id="rId6"/>
    <p:sldId id="528" r:id="rId7"/>
    <p:sldId id="529" r:id="rId8"/>
    <p:sldId id="530" r:id="rId9"/>
    <p:sldId id="336" r:id="rId10"/>
    <p:sldId id="335" r:id="rId11"/>
    <p:sldId id="338" r:id="rId12"/>
    <p:sldId id="433" r:id="rId13"/>
    <p:sldId id="434" r:id="rId14"/>
    <p:sldId id="435" r:id="rId15"/>
    <p:sldId id="423" r:id="rId16"/>
    <p:sldId id="436" r:id="rId17"/>
    <p:sldId id="437" r:id="rId18"/>
    <p:sldId id="438" r:id="rId19"/>
    <p:sldId id="345" r:id="rId20"/>
    <p:sldId id="439" r:id="rId21"/>
    <p:sldId id="531" r:id="rId22"/>
    <p:sldId id="532" r:id="rId23"/>
    <p:sldId id="347" r:id="rId24"/>
    <p:sldId id="348" r:id="rId25"/>
    <p:sldId id="354" r:id="rId26"/>
    <p:sldId id="356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50" r:id="rId35"/>
    <p:sldId id="449" r:id="rId36"/>
    <p:sldId id="451" r:id="rId37"/>
    <p:sldId id="452" r:id="rId38"/>
    <p:sldId id="453" r:id="rId39"/>
    <p:sldId id="454" r:id="rId40"/>
    <p:sldId id="455" r:id="rId41"/>
    <p:sldId id="456" r:id="rId42"/>
    <p:sldId id="457" r:id="rId43"/>
    <p:sldId id="458" r:id="rId44"/>
    <p:sldId id="466" r:id="rId45"/>
    <p:sldId id="467" r:id="rId46"/>
    <p:sldId id="461" r:id="rId47"/>
    <p:sldId id="462" r:id="rId48"/>
    <p:sldId id="463" r:id="rId49"/>
    <p:sldId id="464" r:id="rId50"/>
    <p:sldId id="465" r:id="rId51"/>
    <p:sldId id="468" r:id="rId52"/>
    <p:sldId id="469" r:id="rId53"/>
    <p:sldId id="470" r:id="rId54"/>
    <p:sldId id="471" r:id="rId55"/>
    <p:sldId id="472" r:id="rId56"/>
    <p:sldId id="473" r:id="rId57"/>
    <p:sldId id="474" r:id="rId58"/>
    <p:sldId id="475" r:id="rId59"/>
    <p:sldId id="476" r:id="rId60"/>
    <p:sldId id="477" r:id="rId61"/>
    <p:sldId id="478" r:id="rId62"/>
    <p:sldId id="479" r:id="rId63"/>
    <p:sldId id="480" r:id="rId64"/>
    <p:sldId id="481" r:id="rId65"/>
    <p:sldId id="482" r:id="rId66"/>
    <p:sldId id="483" r:id="rId67"/>
    <p:sldId id="484" r:id="rId68"/>
    <p:sldId id="485" r:id="rId69"/>
    <p:sldId id="486" r:id="rId70"/>
    <p:sldId id="487" r:id="rId71"/>
    <p:sldId id="488" r:id="rId72"/>
    <p:sldId id="489" r:id="rId73"/>
    <p:sldId id="490" r:id="rId74"/>
    <p:sldId id="491" r:id="rId75"/>
    <p:sldId id="492" r:id="rId76"/>
    <p:sldId id="493" r:id="rId77"/>
    <p:sldId id="494" r:id="rId78"/>
    <p:sldId id="495" r:id="rId79"/>
    <p:sldId id="496" r:id="rId80"/>
    <p:sldId id="497" r:id="rId81"/>
    <p:sldId id="498" r:id="rId82"/>
    <p:sldId id="499" r:id="rId83"/>
    <p:sldId id="500" r:id="rId84"/>
    <p:sldId id="501" r:id="rId85"/>
    <p:sldId id="502" r:id="rId86"/>
    <p:sldId id="503" r:id="rId87"/>
    <p:sldId id="504" r:id="rId88"/>
    <p:sldId id="505" r:id="rId89"/>
    <p:sldId id="506" r:id="rId90"/>
    <p:sldId id="507" r:id="rId91"/>
    <p:sldId id="508" r:id="rId92"/>
    <p:sldId id="509" r:id="rId93"/>
    <p:sldId id="510" r:id="rId94"/>
    <p:sldId id="511" r:id="rId95"/>
    <p:sldId id="512" r:id="rId96"/>
    <p:sldId id="513" r:id="rId97"/>
    <p:sldId id="514" r:id="rId98"/>
    <p:sldId id="515" r:id="rId99"/>
    <p:sldId id="516" r:id="rId100"/>
    <p:sldId id="517" r:id="rId101"/>
    <p:sldId id="518" r:id="rId102"/>
    <p:sldId id="519" r:id="rId103"/>
    <p:sldId id="520" r:id="rId104"/>
    <p:sldId id="521" r:id="rId105"/>
    <p:sldId id="522" r:id="rId106"/>
    <p:sldId id="523" r:id="rId107"/>
    <p:sldId id="524" r:id="rId108"/>
    <p:sldId id="525" r:id="rId109"/>
    <p:sldId id="533" r:id="rId110"/>
    <p:sldId id="534" r:id="rId111"/>
    <p:sldId id="535" r:id="rId112"/>
    <p:sldId id="536" r:id="rId113"/>
    <p:sldId id="537" r:id="rId114"/>
    <p:sldId id="538" r:id="rId115"/>
    <p:sldId id="539" r:id="rId116"/>
    <p:sldId id="540" r:id="rId117"/>
    <p:sldId id="541" r:id="rId118"/>
    <p:sldId id="542" r:id="rId119"/>
    <p:sldId id="543" r:id="rId120"/>
    <p:sldId id="544" r:id="rId121"/>
    <p:sldId id="545" r:id="rId122"/>
    <p:sldId id="546" r:id="rId123"/>
    <p:sldId id="547" r:id="rId124"/>
    <p:sldId id="548" r:id="rId125"/>
    <p:sldId id="549" r:id="rId126"/>
    <p:sldId id="552" r:id="rId127"/>
    <p:sldId id="553" r:id="rId128"/>
    <p:sldId id="555" r:id="rId129"/>
    <p:sldId id="556" r:id="rId130"/>
    <p:sldId id="557" r:id="rId131"/>
    <p:sldId id="558" r:id="rId132"/>
    <p:sldId id="559" r:id="rId133"/>
    <p:sldId id="560" r:id="rId134"/>
    <p:sldId id="561" r:id="rId135"/>
    <p:sldId id="562" r:id="rId136"/>
    <p:sldId id="563" r:id="rId137"/>
    <p:sldId id="564" r:id="rId138"/>
    <p:sldId id="565" r:id="rId139"/>
    <p:sldId id="566" r:id="rId140"/>
    <p:sldId id="567" r:id="rId141"/>
    <p:sldId id="568" r:id="rId142"/>
    <p:sldId id="569" r:id="rId143"/>
    <p:sldId id="570" r:id="rId144"/>
    <p:sldId id="571" r:id="rId145"/>
    <p:sldId id="572" r:id="rId146"/>
    <p:sldId id="573" r:id="rId147"/>
    <p:sldId id="574" r:id="rId148"/>
    <p:sldId id="575" r:id="rId149"/>
    <p:sldId id="576" r:id="rId150"/>
    <p:sldId id="577" r:id="rId151"/>
    <p:sldId id="578" r:id="rId152"/>
    <p:sldId id="579" r:id="rId153"/>
    <p:sldId id="580" r:id="rId154"/>
    <p:sldId id="581" r:id="rId155"/>
    <p:sldId id="582" r:id="rId156"/>
    <p:sldId id="583" r:id="rId157"/>
    <p:sldId id="584" r:id="rId158"/>
    <p:sldId id="585" r:id="rId159"/>
    <p:sldId id="586" r:id="rId160"/>
    <p:sldId id="587" r:id="rId161"/>
    <p:sldId id="588" r:id="rId162"/>
    <p:sldId id="589" r:id="rId163"/>
    <p:sldId id="590" r:id="rId164"/>
    <p:sldId id="591" r:id="rId165"/>
    <p:sldId id="592" r:id="rId166"/>
    <p:sldId id="593" r:id="rId167"/>
    <p:sldId id="594" r:id="rId168"/>
    <p:sldId id="595" r:id="rId169"/>
    <p:sldId id="596" r:id="rId170"/>
    <p:sldId id="424" r:id="rId171"/>
    <p:sldId id="425" r:id="rId172"/>
    <p:sldId id="426" r:id="rId173"/>
    <p:sldId id="427" r:id="rId174"/>
    <p:sldId id="428" r:id="rId175"/>
    <p:sldId id="429" r:id="rId176"/>
    <p:sldId id="430" r:id="rId177"/>
    <p:sldId id="431" r:id="rId178"/>
    <p:sldId id="550" r:id="rId179"/>
    <p:sldId id="551" r:id="rId180"/>
    <p:sldId id="339" r:id="rId181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7" d="100"/>
          <a:sy n="117" d="100"/>
        </p:scale>
        <p:origin x="-18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slide" Target="slides/slide179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0.44335325837910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061728395061727E-2"/>
                  <c:y val="-0.45177157916924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691358024691357E-2"/>
                  <c:y val="-0.46018945806438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 </c:v>
                </c:pt>
                <c:pt idx="1">
                  <c:v>2018  год оценка</c:v>
                </c:pt>
                <c:pt idx="2">
                  <c:v>2018 год   факт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172.13570000000001</c:v>
                </c:pt>
                <c:pt idx="1">
                  <c:v>176.8</c:v>
                </c:pt>
                <c:pt idx="2">
                  <c:v>179.2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2996608"/>
        <c:axId val="109143168"/>
        <c:axId val="0"/>
      </c:bar3DChart>
      <c:catAx>
        <c:axId val="82996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143168"/>
        <c:crosses val="autoZero"/>
        <c:auto val="1"/>
        <c:lblAlgn val="ctr"/>
        <c:lblOffset val="100"/>
        <c:noMultiLvlLbl val="0"/>
      </c:catAx>
      <c:valAx>
        <c:axId val="109143168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299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587E-2"/>
                  <c:y val="-1.5204281432323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факт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24293.7</c:v>
                </c:pt>
                <c:pt idx="1">
                  <c:v>24928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7037037037037035E-2"/>
                  <c:y val="-7.1977625972113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факт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18420.5</c:v>
                </c:pt>
                <c:pt idx="1">
                  <c:v>21108.2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722624"/>
        <c:axId val="21724160"/>
        <c:axId val="0"/>
      </c:bar3DChart>
      <c:catAx>
        <c:axId val="21722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1724160"/>
        <c:crosses val="autoZero"/>
        <c:auto val="1"/>
        <c:lblAlgn val="ctr"/>
        <c:lblOffset val="100"/>
        <c:noMultiLvlLbl val="0"/>
      </c:catAx>
      <c:valAx>
        <c:axId val="217241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17226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435.8</c:v>
                </c:pt>
                <c:pt idx="1">
                  <c:v>30</c:v>
                </c:pt>
                <c:pt idx="2">
                  <c:v>744.73176000000001</c:v>
                </c:pt>
                <c:pt idx="3">
                  <c:v>585.07966199999998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2460.3000000000002</c:v>
                </c:pt>
                <c:pt idx="1">
                  <c:v>2609.6280000000002</c:v>
                </c:pt>
                <c:pt idx="2">
                  <c:v>2812.364</c:v>
                </c:pt>
                <c:pt idx="3">
                  <c:v>2547.1478069999998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539034296241E-2"/>
                  <c:y val="-2.6860210921253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104.3</c:v>
                </c:pt>
                <c:pt idx="1">
                  <c:v>0</c:v>
                </c:pt>
                <c:pt idx="2">
                  <c:v>16.399999999999999</c:v>
                </c:pt>
                <c:pt idx="3">
                  <c:v>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756544"/>
        <c:axId val="25719168"/>
        <c:axId val="0"/>
      </c:bar3DChart>
      <c:catAx>
        <c:axId val="21756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719168"/>
        <c:crosses val="autoZero"/>
        <c:auto val="1"/>
        <c:lblAlgn val="ctr"/>
        <c:lblOffset val="100"/>
        <c:noMultiLvlLbl val="0"/>
      </c:catAx>
      <c:valAx>
        <c:axId val="2571916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175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0"/>
            <c:bubble3D val="0"/>
            <c:explosion val="22"/>
          </c:dPt>
          <c:dLbls>
            <c:dLbl>
              <c:idx val="0"/>
              <c:layout>
                <c:manualLayout>
                  <c:x val="7.1765334888694468E-4"/>
                  <c:y val="4.4907579869207914E-3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5.9509575191989891E-3"/>
                  <c:y val="-1.891995558071411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3.0864197530864178E-3"/>
                  <c:y val="-6.569189047543927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5432098765432098E-3"/>
                  <c:y val="-4.64241635258979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5.2142145426266162E-2"/>
                  <c:y val="-2.905415467474097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22 067,80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15324967191601049"/>
                  <c:y val="6.84685377384962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1.3852313599688929E-2"/>
                  <c:y val="-1.2844783053856838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3.1240035967726256E-2"/>
                  <c:y val="2.6041535479087097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5.1926582093904904E-2"/>
                  <c:y val="9.4946665482388157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3.559273840769904E-2"/>
                  <c:y val="3.197883676442710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4.2197433654126579E-2"/>
                  <c:y val="-2.34405414804630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1 369,40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1"/>
              <c:layout>
                <c:manualLayout>
                  <c:x val="-8.7305944395839427E-2"/>
                  <c:y val="0.122113707538861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#,##0.00</c:formatCode>
                <c:ptCount val="11"/>
                <c:pt idx="0">
                  <c:v>1094674.3</c:v>
                </c:pt>
                <c:pt idx="1">
                  <c:v>55885.4</c:v>
                </c:pt>
                <c:pt idx="2">
                  <c:v>741764.5</c:v>
                </c:pt>
                <c:pt idx="3">
                  <c:v>1093577.8</c:v>
                </c:pt>
                <c:pt idx="4">
                  <c:v>22067.8</c:v>
                </c:pt>
                <c:pt idx="5">
                  <c:v>3707783.4</c:v>
                </c:pt>
                <c:pt idx="6">
                  <c:v>514341.2</c:v>
                </c:pt>
                <c:pt idx="7">
                  <c:v>229591.7</c:v>
                </c:pt>
                <c:pt idx="8">
                  <c:v>237100.4</c:v>
                </c:pt>
                <c:pt idx="9">
                  <c:v>48996.1</c:v>
                </c:pt>
                <c:pt idx="10">
                  <c:v>1369.4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3690708252142E-2"/>
                  <c:y val="-0.44896532494086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79792072774535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 </c:v>
                </c:pt>
                <c:pt idx="1">
                  <c:v>2018 год оценка</c:v>
                </c:pt>
                <c:pt idx="2">
                  <c:v>2018 год факт 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58909.1</c:v>
                </c:pt>
                <c:pt idx="1">
                  <c:v>64231.199999999997</c:v>
                </c:pt>
                <c:pt idx="2">
                  <c:v>65288.5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313408"/>
        <c:axId val="109413504"/>
        <c:axId val="0"/>
      </c:bar3DChart>
      <c:catAx>
        <c:axId val="109313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413504"/>
        <c:crosses val="autoZero"/>
        <c:auto val="1"/>
        <c:lblAlgn val="ctr"/>
        <c:lblOffset val="100"/>
        <c:noMultiLvlLbl val="0"/>
      </c:catAx>
      <c:valAx>
        <c:axId val="10941350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31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005847953216404E-2"/>
                  <c:y val="-0.423711025412939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549057829759583E-2"/>
                  <c:y val="-0.42651727964132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982553350422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667316439246261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6348278102664063E-3"/>
                  <c:y val="-0.37600868058547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83562800264002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  оценка</c:v>
                </c:pt>
                <c:pt idx="2">
                  <c:v>2018 год  факт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317</c:v>
                </c:pt>
                <c:pt idx="1">
                  <c:v>290</c:v>
                </c:pt>
                <c:pt idx="2">
                  <c:v>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428096"/>
        <c:axId val="109180032"/>
        <c:axId val="0"/>
      </c:bar3DChart>
      <c:catAx>
        <c:axId val="109428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180032"/>
        <c:crosses val="autoZero"/>
        <c:auto val="1"/>
        <c:lblAlgn val="ctr"/>
        <c:lblOffset val="100"/>
        <c:noMultiLvlLbl val="0"/>
      </c:catAx>
      <c:valAx>
        <c:axId val="109180032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42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06533569093499E-2"/>
          <c:y val="3.1572749556698032E-2"/>
          <c:w val="0.90278713600826299"/>
          <c:h val="0.894057554749340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681227512928649E-2"/>
                  <c:y val="-0.24283511728662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0155945419103309E-3"/>
                  <c:y val="-0.274991261526278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 оценка</c:v>
                </c:pt>
                <c:pt idx="2">
                  <c:v>2018 год факт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591.49</c:v>
                </c:pt>
                <c:pt idx="1">
                  <c:v>351.54</c:v>
                </c:pt>
                <c:pt idx="2">
                  <c:v>268.94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333120"/>
        <c:axId val="109339008"/>
        <c:axId val="0"/>
      </c:bar3DChart>
      <c:catAx>
        <c:axId val="109333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339008"/>
        <c:crosses val="autoZero"/>
        <c:auto val="1"/>
        <c:lblAlgn val="ctr"/>
        <c:lblOffset val="100"/>
        <c:noMultiLvlLbl val="0"/>
      </c:catAx>
      <c:valAx>
        <c:axId val="10933900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3331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87914230019493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-0.434935158536461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 оценка </c:v>
                </c:pt>
                <c:pt idx="2">
                  <c:v>2018 год факт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41.23</c:v>
                </c:pt>
                <c:pt idx="1">
                  <c:v>42.1</c:v>
                </c:pt>
                <c:pt idx="2">
                  <c:v>42.71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8987520"/>
        <c:axId val="108989056"/>
        <c:axId val="0"/>
      </c:bar3DChart>
      <c:catAx>
        <c:axId val="108987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8989056"/>
        <c:crosses val="autoZero"/>
        <c:auto val="1"/>
        <c:lblAlgn val="ctr"/>
        <c:lblOffset val="100"/>
        <c:noMultiLvlLbl val="0"/>
      </c:catAx>
      <c:valAx>
        <c:axId val="108989056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8987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на 2018 год</c:v>
                </c:pt>
                <c:pt idx="2">
                  <c:v>Уточненный план на 2018 год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7125</c:v>
                </c:pt>
                <c:pt idx="1">
                  <c:v>6830.116</c:v>
                </c:pt>
                <c:pt idx="2">
                  <c:v>8165.4512829999994</c:v>
                </c:pt>
                <c:pt idx="3">
                  <c:v>7528.0800689999996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на 2018 год</c:v>
                </c:pt>
                <c:pt idx="2">
                  <c:v>Уточненный план на 2018 год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7667</c:v>
                </c:pt>
                <c:pt idx="1">
                  <c:v>7250.6332000000002</c:v>
                </c:pt>
                <c:pt idx="2">
                  <c:v>8666.0720000000001</c:v>
                </c:pt>
                <c:pt idx="3">
                  <c:v>7747.1521000000002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398656"/>
        <c:axId val="25400448"/>
        <c:axId val="0"/>
      </c:bar3DChart>
      <c:catAx>
        <c:axId val="2539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400448"/>
        <c:crossesAt val="0"/>
        <c:auto val="1"/>
        <c:lblAlgn val="ctr"/>
        <c:lblOffset val="100"/>
        <c:noMultiLvlLbl val="0"/>
      </c:catAx>
      <c:valAx>
        <c:axId val="25400448"/>
        <c:scaling>
          <c:orientation val="minMax"/>
          <c:max val="90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398656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на 2018 год</c:v>
                </c:pt>
                <c:pt idx="2">
                  <c:v>Уточненный план на 2018 год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">
                  <c:v>-542</c:v>
                </c:pt>
                <c:pt idx="1">
                  <c:v>-420.51720000000017</c:v>
                </c:pt>
                <c:pt idx="2">
                  <c:v>-497.70931700000017</c:v>
                </c:pt>
                <c:pt idx="3">
                  <c:v>-219.07203100000135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823488"/>
        <c:axId val="25844736"/>
        <c:axId val="0"/>
      </c:bar3DChart>
      <c:catAx>
        <c:axId val="258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844736"/>
        <c:crosses val="autoZero"/>
        <c:auto val="1"/>
        <c:lblAlgn val="ctr"/>
        <c:lblOffset val="1000"/>
        <c:tickMarkSkip val="20"/>
        <c:noMultiLvlLbl val="0"/>
      </c:catAx>
      <c:valAx>
        <c:axId val="25844736"/>
        <c:scaling>
          <c:orientation val="minMax"/>
        </c:scaling>
        <c:delete val="0"/>
        <c:axPos val="l"/>
        <c:majorGridlines/>
        <c:minorGridlines/>
        <c:numFmt formatCode="#,##0.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82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1528.7</c:v>
                </c:pt>
                <c:pt idx="1">
                  <c:v>555.6</c:v>
                </c:pt>
                <c:pt idx="2" formatCode="#,##0.00">
                  <c:v>1421.3</c:v>
                </c:pt>
                <c:pt idx="3">
                  <c:v>465.4</c:v>
                </c:pt>
                <c:pt idx="4">
                  <c:v>185.6</c:v>
                </c:pt>
                <c:pt idx="5">
                  <c:v>96.6</c:v>
                </c:pt>
                <c:pt idx="6">
                  <c:v>125.89958599999954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">
                  <c:v>1227.3</c:v>
                </c:pt>
                <c:pt idx="1">
                  <c:v>1219.5</c:v>
                </c:pt>
                <c:pt idx="2">
                  <c:v>1519.8</c:v>
                </c:pt>
                <c:pt idx="3" formatCode="#,##0.00">
                  <c:v>1528.7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#,##0.0">
                  <c:v>580.20000000000005</c:v>
                </c:pt>
                <c:pt idx="1">
                  <c:v>524.79999999999995</c:v>
                </c:pt>
                <c:pt idx="2">
                  <c:v>566.79999999999995</c:v>
                </c:pt>
                <c:pt idx="3">
                  <c:v>555.6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 formatCode="#,##0.0">
                  <c:v>1515.9</c:v>
                </c:pt>
                <c:pt idx="1">
                  <c:v>1520</c:v>
                </c:pt>
                <c:pt idx="2">
                  <c:v>1465.1</c:v>
                </c:pt>
                <c:pt idx="3">
                  <c:v>1421.3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 formatCode="#,##0.0">
                  <c:v>409.5</c:v>
                </c:pt>
                <c:pt idx="1">
                  <c:v>420</c:v>
                </c:pt>
                <c:pt idx="2">
                  <c:v>472</c:v>
                </c:pt>
                <c:pt idx="3">
                  <c:v>465.4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 formatCode="#,##0.0">
                  <c:v>188</c:v>
                </c:pt>
                <c:pt idx="1">
                  <c:v>376</c:v>
                </c:pt>
                <c:pt idx="2">
                  <c:v>353.7</c:v>
                </c:pt>
                <c:pt idx="3">
                  <c:v>185.6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 formatCode="#,##0.0">
                  <c:v>89.2</c:v>
                </c:pt>
                <c:pt idx="1">
                  <c:v>90.3</c:v>
                </c:pt>
                <c:pt idx="2">
                  <c:v>96.3</c:v>
                </c:pt>
                <c:pt idx="3">
                  <c:v>96.6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Лист1!$H$2:$H$5</c:f>
              <c:numCache>
                <c:formatCode>#,##0.0</c:formatCode>
                <c:ptCount val="4"/>
                <c:pt idx="0">
                  <c:v>120.2</c:v>
                </c:pt>
                <c:pt idx="1">
                  <c:v>69.409999999999854</c:v>
                </c:pt>
                <c:pt idx="2">
                  <c:v>117.70354300000054</c:v>
                </c:pt>
                <c:pt idx="3">
                  <c:v>125.89958599999954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742400"/>
        <c:axId val="8743936"/>
        <c:axId val="0"/>
      </c:bar3DChart>
      <c:catAx>
        <c:axId val="8742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743936"/>
        <c:crosses val="autoZero"/>
        <c:auto val="1"/>
        <c:lblAlgn val="ctr"/>
        <c:lblOffset val="100"/>
        <c:noMultiLvlLbl val="0"/>
      </c:catAx>
      <c:valAx>
        <c:axId val="874393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742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495 011,9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3 713 465,7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130 628,1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284 251,9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20 975,6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64 387,8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44 278,0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1 014 210,6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54 380,0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1 097 102,3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52 402,1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676 416,6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32 260,2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32 552,6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на территории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и развитие инженерной инфраструктуры и </a:t>
          </a:r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территории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4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5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6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7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8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9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3" presStyleCnt="14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76F84B-965E-4AF8-AE23-41E210655D5A}" type="presOf" srcId="{D35E82A9-ECE4-4C51-B367-6BC24FD0C449}" destId="{EF3E8D9B-4D5C-472B-B350-46FA45F038D6}" srcOrd="0" destOrd="0" presId="urn:microsoft.com/office/officeart/2005/8/layout/vList6"/>
    <dgm:cxn modelId="{0EB3C5B6-A32F-42E1-A39D-E27FE6101BE0}" srcId="{BEBF7754-E73D-4B37-8915-032C34913796}" destId="{4804BB88-2E7A-4823-AF70-33C990ADC28B}" srcOrd="11" destOrd="0" parTransId="{C5F2600F-2D45-44B6-9AA3-01A8C74B3DAB}" sibTransId="{BE6574E6-42B6-469C-8192-77BA9171B50F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816549EF-C7F4-4DEE-946E-FB4D76B1D302}" srcId="{BEBF7754-E73D-4B37-8915-032C34913796}" destId="{1274C059-36E6-4535-B2DB-303390EF6667}" srcOrd="1" destOrd="0" parTransId="{59442070-C0A0-4336-82CA-B2BF9706179B}" sibTransId="{915CE115-8E90-4BF4-9C96-CAB43B0D0F90}"/>
    <dgm:cxn modelId="{0E5DC66F-FA6B-44FE-908E-791B072F4741}" type="presOf" srcId="{EDB49135-924D-4410-864C-DC3B35CE6A0C}" destId="{A0A7F83F-A92F-4C2E-9EE6-6A08C5DE8711}" srcOrd="0" destOrd="0" presId="urn:microsoft.com/office/officeart/2005/8/layout/vList6"/>
    <dgm:cxn modelId="{C92122E7-B674-4A67-9E8A-656D095732BB}" srcId="{BEBF7754-E73D-4B37-8915-032C34913796}" destId="{01A36EB3-85CD-4D02-B7AF-E6D0F341B586}" srcOrd="7" destOrd="0" parTransId="{A69AEF67-A73F-49AF-A062-318FBACA4640}" sibTransId="{5DB3F5B2-FC06-40C0-8BE1-230926FF125E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4DC2F356-546F-4A73-9AAA-443B8E00C28B}" type="presOf" srcId="{130A1B7D-FE7D-4119-BF9D-2CC844002CE7}" destId="{7B522791-F7AA-44F1-B236-64551612DCC3}" srcOrd="0" destOrd="0" presId="urn:microsoft.com/office/officeart/2005/8/layout/vList6"/>
    <dgm:cxn modelId="{028B38FA-43AA-4377-B1C5-5CFBD06D60ED}" type="presOf" srcId="{01A36EB3-85CD-4D02-B7AF-E6D0F341B586}" destId="{2A8E806F-F526-469B-AE4C-35243E8C6613}" srcOrd="0" destOrd="0" presId="urn:microsoft.com/office/officeart/2005/8/layout/vList6"/>
    <dgm:cxn modelId="{CED3F5EE-BCB6-4B1D-82B7-F11ECF73F5AF}" type="presOf" srcId="{7AEF409E-1059-4155-ABD2-808C91B953B3}" destId="{2746F9D5-A47B-460D-BFBA-9B05FD60A746}" srcOrd="0" destOrd="0" presId="urn:microsoft.com/office/officeart/2005/8/layout/vList6"/>
    <dgm:cxn modelId="{650F4720-F87A-4E93-9911-7A5C906A9C6A}" type="presOf" srcId="{BEBF7754-E73D-4B37-8915-032C34913796}" destId="{F7D013E3-007A-45F4-8E80-510FE121A8AD}" srcOrd="0" destOrd="0" presId="urn:microsoft.com/office/officeart/2005/8/layout/vList6"/>
    <dgm:cxn modelId="{AF253422-B69D-4BCB-AB85-5064DB80F487}" srcId="{BEBF7754-E73D-4B37-8915-032C34913796}" destId="{07A7ABCE-E5E8-40F8-A9C8-18DF633A7D1F}" srcOrd="8" destOrd="0" parTransId="{6440E0E2-1D83-412C-9371-70AF3421BD42}" sibTransId="{66EB06D8-69DA-4CD9-B786-A1B1EEBE6A3E}"/>
    <dgm:cxn modelId="{FBF42949-219E-420D-8BB4-5FDF0435DE4C}" type="presOf" srcId="{CA0FC13D-BDA9-4B84-8862-AD4538097B4E}" destId="{93408D8F-19D4-4E09-821E-A6B5FECD5777}" srcOrd="0" destOrd="0" presId="urn:microsoft.com/office/officeart/2005/8/layout/vList6"/>
    <dgm:cxn modelId="{A01DF509-E793-40AB-92E8-37FBBC2875A2}" type="presOf" srcId="{A57A9414-A04F-4899-B7F3-87365A672744}" destId="{CF2BE204-88D3-4FA7-9860-4E0B3A915A4F}" srcOrd="0" destOrd="0" presId="urn:microsoft.com/office/officeart/2005/8/layout/vList6"/>
    <dgm:cxn modelId="{E9FCD744-9A7D-4E49-B583-666D0B80C996}" srcId="{BEBF7754-E73D-4B37-8915-032C34913796}" destId="{55B40C7F-BE56-4119-9603-D74869A34F3C}" srcOrd="0" destOrd="0" parTransId="{548F95C1-A6DA-428D-B968-964F1BC5C991}" sibTransId="{D577B46E-21F7-4338-AC12-77FE4B9F9B4B}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ED5BA6B1-E99A-4F3B-B74B-10904EFCCB60}" srcId="{BEBF7754-E73D-4B37-8915-032C34913796}" destId="{189D7460-B527-481A-9E20-59F0CA07E8DF}" srcOrd="2" destOrd="0" parTransId="{E1BAC930-A6B0-49B2-90F7-AB0AEF64073C}" sibTransId="{831F6320-CDA5-4809-A962-A7124DDC8909}"/>
    <dgm:cxn modelId="{E1E9B976-E714-4911-BB5C-B9C96335A21E}" type="presOf" srcId="{FDD7B9DB-F02E-45A7-B71C-1A1A97760772}" destId="{5E217489-CCF2-4916-B892-F4E1AAA78862}" srcOrd="0" destOrd="0" presId="urn:microsoft.com/office/officeart/2005/8/layout/vList6"/>
    <dgm:cxn modelId="{93F5D560-D995-4EE7-BAE6-78641456681C}" type="presOf" srcId="{2BC6DF0D-4922-445C-B91D-7823C31C4B7C}" destId="{4CD15835-AAA5-4109-B440-B4F911A4DEEC}" srcOrd="0" destOrd="0" presId="urn:microsoft.com/office/officeart/2005/8/layout/vList6"/>
    <dgm:cxn modelId="{8D29C44C-72B5-4035-9E80-0775436CC509}" srcId="{BEBF7754-E73D-4B37-8915-032C34913796}" destId="{EDB49135-924D-4410-864C-DC3B35CE6A0C}" srcOrd="10" destOrd="0" parTransId="{DC88CADB-11E3-48A6-B23C-190240065ED1}" sibTransId="{98B12A3F-38C7-44BE-BDB9-7DE9D2A0A84F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B0793E92-9470-4887-B224-9C6CF97B19BB}" type="presOf" srcId="{4804BB88-2E7A-4823-AF70-33C990ADC28B}" destId="{8B9495AA-4D88-4DAE-AB47-FB7568C5B6CF}" srcOrd="0" destOrd="0" presId="urn:microsoft.com/office/officeart/2005/8/layout/vList6"/>
    <dgm:cxn modelId="{F7948679-DEB1-4013-8303-E5D03E626D1E}" srcId="{BEBF7754-E73D-4B37-8915-032C34913796}" destId="{D67F3B16-2123-4BB3-8CFE-5DB68E59592A}" srcOrd="4" destOrd="0" parTransId="{AF50C047-EC30-4F09-AA33-5504787983D7}" sibTransId="{7F7EC0F6-9AD5-4EFB-AF4F-1BF827715192}"/>
    <dgm:cxn modelId="{10B781A4-E894-4731-BB81-A3EB20E75436}" type="presOf" srcId="{A0A0482E-8B9C-46E1-8D8C-1080BE625320}" destId="{77BE2F95-FE92-4D4A-BE2D-C9D18E836906}" srcOrd="0" destOrd="0" presId="urn:microsoft.com/office/officeart/2005/8/layout/vList6"/>
    <dgm:cxn modelId="{1B46F0A7-E902-428A-B790-785698B25425}" type="presOf" srcId="{D75C6903-BF34-4842-A691-C9B34297E4D3}" destId="{EC5AD70E-A664-4540-A139-B29EABA64396}" srcOrd="0" destOrd="0" presId="urn:microsoft.com/office/officeart/2005/8/layout/vList6"/>
    <dgm:cxn modelId="{0944236E-990C-42C9-8151-F37A2106148F}" srcId="{BEBF7754-E73D-4B37-8915-032C34913796}" destId="{D75C6903-BF34-4842-A691-C9B34297E4D3}" srcOrd="13" destOrd="0" parTransId="{62C2D9E0-2C9D-4E71-89B5-B308228BF7B9}" sibTransId="{D47320CE-2B2E-4EE0-AE4E-BBEDB681EBA4}"/>
    <dgm:cxn modelId="{5CDAFCD6-2592-4B41-A2AC-470A068BC5FE}" srcId="{BEBF7754-E73D-4B37-8915-032C34913796}" destId="{FDD7B9DB-F02E-45A7-B71C-1A1A97760772}" srcOrd="6" destOrd="0" parTransId="{C120F24F-9C92-4893-A711-6CF0BD55AA87}" sibTransId="{2A9D7771-35F3-4EEB-B2FE-58222D066AA7}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3415AE8C-C696-467B-A9C4-5759C34F23F7}" type="presOf" srcId="{55B40C7F-BE56-4119-9603-D74869A34F3C}" destId="{CB5544C9-DEFB-49CA-8789-E60BBE9ED6F6}" srcOrd="0" destOrd="0" presId="urn:microsoft.com/office/officeart/2005/8/layout/vList6"/>
    <dgm:cxn modelId="{903FD078-EDFB-45DA-AFB0-3972FB2CEDA1}" type="presOf" srcId="{2F564D35-5BAD-400F-9237-C9DA23479E0D}" destId="{370869FB-CF7A-4F26-BF37-68484D261832}" srcOrd="0" destOrd="0" presId="urn:microsoft.com/office/officeart/2005/8/layout/vList6"/>
    <dgm:cxn modelId="{1267CA65-58E3-47EC-B79A-4B431C77E079}" type="presOf" srcId="{7DBD030D-9C5F-4EB4-9505-EFC4E6EF5A9F}" destId="{BBD27A67-F735-4CA4-86EF-D7E124A055E2}" srcOrd="0" destOrd="0" presId="urn:microsoft.com/office/officeart/2005/8/layout/vList6"/>
    <dgm:cxn modelId="{70799E2E-A14F-4DA6-BC46-E80A7153F112}" type="presOf" srcId="{8F589BF4-A35B-45A9-9F98-0DEAB79857C3}" destId="{0FB3533A-8BBE-462E-B518-BE8FDBD01567}" srcOrd="0" destOrd="0" presId="urn:microsoft.com/office/officeart/2005/8/layout/vList6"/>
    <dgm:cxn modelId="{509079BB-A2DA-482C-B6AF-9588D70944A1}" srcId="{BEBF7754-E73D-4B37-8915-032C34913796}" destId="{5D971D9C-4032-4072-8691-FA129038664C}" srcOrd="12" destOrd="0" parTransId="{263579CB-01D0-4EBD-8F87-68635B503BF0}" sibTransId="{53841779-E5F8-4F9E-B888-127E9666DEF9}"/>
    <dgm:cxn modelId="{72162175-84EC-4DA1-9773-3EDE6139AAFA}" type="presOf" srcId="{07A7ABCE-E5E8-40F8-A9C8-18DF633A7D1F}" destId="{8A4D6183-13B5-4AF5-BAA8-F0659EA8EFA5}" srcOrd="0" destOrd="0" presId="urn:microsoft.com/office/officeart/2005/8/layout/vList6"/>
    <dgm:cxn modelId="{9AB0EF85-C702-46C4-933F-9554BB7661A0}" type="presOf" srcId="{5D971D9C-4032-4072-8691-FA129038664C}" destId="{792FE208-16B4-424C-95BE-16EBC87E5300}" srcOrd="0" destOrd="0" presId="urn:microsoft.com/office/officeart/2005/8/layout/vList6"/>
    <dgm:cxn modelId="{B38BCE58-8D7F-4A8D-98FA-646EC25A5F38}" type="presOf" srcId="{7E583A7B-D11B-49E6-A9CF-F40173E7BB49}" destId="{F8BD5563-281E-4387-9BFA-9755847DC452}" srcOrd="0" destOrd="0" presId="urn:microsoft.com/office/officeart/2005/8/layout/vList6"/>
    <dgm:cxn modelId="{DD7DF3F8-EF30-4A85-851C-847BE7704343}" type="presOf" srcId="{1274C059-36E6-4535-B2DB-303390EF6667}" destId="{AB6F5C39-3946-413A-BE2D-C758954BC2C3}" srcOrd="0" destOrd="0" presId="urn:microsoft.com/office/officeart/2005/8/layout/vList6"/>
    <dgm:cxn modelId="{85CDF0A0-9ACB-4D3A-880F-446505CAA737}" srcId="{BEBF7754-E73D-4B37-8915-032C34913796}" destId="{5E6F66F3-6498-45FF-B239-043AA5DE6FB9}" srcOrd="9" destOrd="0" parTransId="{7A844107-D5A1-4095-955A-E0F6DCB91D7E}" sibTransId="{08016D3E-81AB-48D5-AE6F-3FE495E1DDD7}"/>
    <dgm:cxn modelId="{BC66F418-3570-414E-BC42-8DD89F044EF9}" type="presOf" srcId="{189D7460-B527-481A-9E20-59F0CA07E8DF}" destId="{B4B64F95-4CC2-4E68-AFEF-AF3B7CF5228C}" srcOrd="0" destOrd="0" presId="urn:microsoft.com/office/officeart/2005/8/layout/vList6"/>
    <dgm:cxn modelId="{390242DE-E5D0-4791-9881-BF38E25D6A4E}" srcId="{BEBF7754-E73D-4B37-8915-032C34913796}" destId="{A0A0482E-8B9C-46E1-8D8C-1080BE625320}" srcOrd="5" destOrd="0" parTransId="{F3481C5A-CDCB-43EE-A21A-96581D30EE11}" sibTransId="{D359E2CB-6DA8-4382-A480-DB175E9D9550}"/>
    <dgm:cxn modelId="{F260697D-EBC6-4EA4-8846-B9DF85A2670D}" type="presOf" srcId="{BBB31A40-45FF-4721-9CCF-B736B97DE01A}" destId="{41E9F16E-2082-42A5-8541-3D27CBED19A5}" srcOrd="0" destOrd="0" presId="urn:microsoft.com/office/officeart/2005/8/layout/vList6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E9E5D25E-64F0-4C02-B9CE-67083A9160BF}" type="presOf" srcId="{93A7763F-B607-4F8C-9939-C5366770D233}" destId="{552B8F96-9A59-431D-8AAA-1B48BE21527B}" srcOrd="0" destOrd="0" presId="urn:microsoft.com/office/officeart/2005/8/layout/vList6"/>
    <dgm:cxn modelId="{9078BB89-90E6-49D9-965C-16AC28A15F04}" type="presOf" srcId="{09AF48FD-DE5F-41CB-A458-D9A3A53E7B32}" destId="{371324B0-DF91-4526-BDEC-3E3B999A7926}" srcOrd="0" destOrd="0" presId="urn:microsoft.com/office/officeart/2005/8/layout/vList6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0DE8C04-347D-481D-AC7F-CA03C066A2EE}" type="presOf" srcId="{5E6F66F3-6498-45FF-B239-043AA5DE6FB9}" destId="{C7A7C9B9-834E-4C1B-8B4A-4F8B3046732A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F1783782-99F8-4B80-97CD-DC277F9C2324}" srcId="{BEBF7754-E73D-4B37-8915-032C34913796}" destId="{7AEF409E-1059-4155-ABD2-808C91B953B3}" srcOrd="3" destOrd="0" parTransId="{44B62C65-C764-4E8E-8D20-E64B890D29F1}" sibTransId="{165E731F-E2DB-4F5D-A0C2-2F09B238D803}"/>
    <dgm:cxn modelId="{3F9BB6FB-ABAA-459F-867E-3D9DC801A908}" type="presOf" srcId="{6A530E85-5388-414D-8F19-A18D348902AC}" destId="{72629B72-585F-4A9E-BF0C-F5CFB7AC3AF2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4D39068B-9841-4541-8551-0BF8AB72947F}" type="presOf" srcId="{5FEF8C5B-B73B-4056-BFE4-BAE22502B92A}" destId="{CA3293A5-F934-459F-9DD6-32330AEA4D63}" srcOrd="0" destOrd="0" presId="urn:microsoft.com/office/officeart/2005/8/layout/vList6"/>
    <dgm:cxn modelId="{98005252-859A-4594-976C-1EE2DBD08CA1}" type="presOf" srcId="{D67F3B16-2123-4BB3-8CFE-5DB68E59592A}" destId="{F05E8430-1947-4C52-BAD2-4F643AB377B4}" srcOrd="0" destOrd="0" presId="urn:microsoft.com/office/officeart/2005/8/layout/vList6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E8E84333-7EF2-4AA4-BB3A-F29D62DD7B41}" type="presParOf" srcId="{F7D013E3-007A-45F4-8E80-510FE121A8AD}" destId="{FA34D62A-6300-46D6-AC77-8B0D7DE754BC}" srcOrd="0" destOrd="0" presId="urn:microsoft.com/office/officeart/2005/8/layout/vList6"/>
    <dgm:cxn modelId="{41E9CB2A-D6E1-4AF7-9C3F-18FFB873B6BD}" type="presParOf" srcId="{FA34D62A-6300-46D6-AC77-8B0D7DE754BC}" destId="{CB5544C9-DEFB-49CA-8789-E60BBE9ED6F6}" srcOrd="0" destOrd="0" presId="urn:microsoft.com/office/officeart/2005/8/layout/vList6"/>
    <dgm:cxn modelId="{F0326C80-829C-4D1D-8D98-DFED60C8394F}" type="presParOf" srcId="{FA34D62A-6300-46D6-AC77-8B0D7DE754BC}" destId="{EF3E8D9B-4D5C-472B-B350-46FA45F038D6}" srcOrd="1" destOrd="0" presId="urn:microsoft.com/office/officeart/2005/8/layout/vList6"/>
    <dgm:cxn modelId="{0C4AD6D8-9B90-456A-BF94-3045AE065020}" type="presParOf" srcId="{F7D013E3-007A-45F4-8E80-510FE121A8AD}" destId="{9795A377-510F-44A8-BF50-3115FCC8A514}" srcOrd="1" destOrd="0" presId="urn:microsoft.com/office/officeart/2005/8/layout/vList6"/>
    <dgm:cxn modelId="{2AFDA373-7E41-4FAC-A9AD-593E0DEFCA49}" type="presParOf" srcId="{F7D013E3-007A-45F4-8E80-510FE121A8AD}" destId="{0DDBD27E-842A-45E6-8E69-44644C02D0C7}" srcOrd="2" destOrd="0" presId="urn:microsoft.com/office/officeart/2005/8/layout/vList6"/>
    <dgm:cxn modelId="{B98917F5-12A8-411D-861A-C6F6FDD913A5}" type="presParOf" srcId="{0DDBD27E-842A-45E6-8E69-44644C02D0C7}" destId="{AB6F5C39-3946-413A-BE2D-C758954BC2C3}" srcOrd="0" destOrd="0" presId="urn:microsoft.com/office/officeart/2005/8/layout/vList6"/>
    <dgm:cxn modelId="{827B7991-22FA-4471-BBB9-62D8CA9AFFE7}" type="presParOf" srcId="{0DDBD27E-842A-45E6-8E69-44644C02D0C7}" destId="{0FB3533A-8BBE-462E-B518-BE8FDBD01567}" srcOrd="1" destOrd="0" presId="urn:microsoft.com/office/officeart/2005/8/layout/vList6"/>
    <dgm:cxn modelId="{F6A3B661-82A0-4972-A5E2-E454C86DBCAD}" type="presParOf" srcId="{F7D013E3-007A-45F4-8E80-510FE121A8AD}" destId="{F4AF3711-1C5C-44C8-870A-7527705C9EC9}" srcOrd="3" destOrd="0" presId="urn:microsoft.com/office/officeart/2005/8/layout/vList6"/>
    <dgm:cxn modelId="{DA0FF98E-4184-43C4-A228-0DB7E573F706}" type="presParOf" srcId="{F7D013E3-007A-45F4-8E80-510FE121A8AD}" destId="{00A0A57C-DFB1-4A38-9179-0B651CB1A349}" srcOrd="4" destOrd="0" presId="urn:microsoft.com/office/officeart/2005/8/layout/vList6"/>
    <dgm:cxn modelId="{02228286-4830-4DAE-8319-A4EE21E8FA4F}" type="presParOf" srcId="{00A0A57C-DFB1-4A38-9179-0B651CB1A349}" destId="{B4B64F95-4CC2-4E68-AFEF-AF3B7CF5228C}" srcOrd="0" destOrd="0" presId="urn:microsoft.com/office/officeart/2005/8/layout/vList6"/>
    <dgm:cxn modelId="{9AA6E6EF-D06B-4E2F-8C16-1F13AEB32C2E}" type="presParOf" srcId="{00A0A57C-DFB1-4A38-9179-0B651CB1A349}" destId="{370869FB-CF7A-4F26-BF37-68484D261832}" srcOrd="1" destOrd="0" presId="urn:microsoft.com/office/officeart/2005/8/layout/vList6"/>
    <dgm:cxn modelId="{F53C1092-9FD2-43CF-8232-A4D624FD163C}" type="presParOf" srcId="{F7D013E3-007A-45F4-8E80-510FE121A8AD}" destId="{183C3590-4F83-4B08-8441-6769DABB1510}" srcOrd="5" destOrd="0" presId="urn:microsoft.com/office/officeart/2005/8/layout/vList6"/>
    <dgm:cxn modelId="{A0D15F12-473D-43E7-BB57-EE434879821C}" type="presParOf" srcId="{F7D013E3-007A-45F4-8E80-510FE121A8AD}" destId="{F87DDF0E-7BA1-4503-9911-DB89D8035E37}" srcOrd="6" destOrd="0" presId="urn:microsoft.com/office/officeart/2005/8/layout/vList6"/>
    <dgm:cxn modelId="{56A6E059-D31F-4D93-A07C-EE68B690ECE4}" type="presParOf" srcId="{F87DDF0E-7BA1-4503-9911-DB89D8035E37}" destId="{2746F9D5-A47B-460D-BFBA-9B05FD60A746}" srcOrd="0" destOrd="0" presId="urn:microsoft.com/office/officeart/2005/8/layout/vList6"/>
    <dgm:cxn modelId="{6685C021-E366-480B-A836-9FC5E19C89C7}" type="presParOf" srcId="{F87DDF0E-7BA1-4503-9911-DB89D8035E37}" destId="{F8BD5563-281E-4387-9BFA-9755847DC452}" srcOrd="1" destOrd="0" presId="urn:microsoft.com/office/officeart/2005/8/layout/vList6"/>
    <dgm:cxn modelId="{ED78DBED-7C73-493D-A89C-F42427ADCDE6}" type="presParOf" srcId="{F7D013E3-007A-45F4-8E80-510FE121A8AD}" destId="{107B6298-0903-4314-8377-4D11A481B3F4}" srcOrd="7" destOrd="0" presId="urn:microsoft.com/office/officeart/2005/8/layout/vList6"/>
    <dgm:cxn modelId="{1C179E40-AD31-4F4F-95D0-E46C56534AC0}" type="presParOf" srcId="{F7D013E3-007A-45F4-8E80-510FE121A8AD}" destId="{45F24874-8733-4E23-A399-308379A2DC31}" srcOrd="8" destOrd="0" presId="urn:microsoft.com/office/officeart/2005/8/layout/vList6"/>
    <dgm:cxn modelId="{0A29648B-7104-425C-B951-5465BDC2AEC8}" type="presParOf" srcId="{45F24874-8733-4E23-A399-308379A2DC31}" destId="{F05E8430-1947-4C52-BAD2-4F643AB377B4}" srcOrd="0" destOrd="0" presId="urn:microsoft.com/office/officeart/2005/8/layout/vList6"/>
    <dgm:cxn modelId="{F4B8414D-F817-4A32-8EE4-15EC7A0E9BA4}" type="presParOf" srcId="{45F24874-8733-4E23-A399-308379A2DC31}" destId="{CF2BE204-88D3-4FA7-9860-4E0B3A915A4F}" srcOrd="1" destOrd="0" presId="urn:microsoft.com/office/officeart/2005/8/layout/vList6"/>
    <dgm:cxn modelId="{81A4BB4E-C817-4A3D-8EDB-103E003771E3}" type="presParOf" srcId="{F7D013E3-007A-45F4-8E80-510FE121A8AD}" destId="{05492E05-4F44-42FE-B54C-1386E85BCA5E}" srcOrd="9" destOrd="0" presId="urn:microsoft.com/office/officeart/2005/8/layout/vList6"/>
    <dgm:cxn modelId="{546F7618-741B-4342-8158-A40DF33F6CFF}" type="presParOf" srcId="{F7D013E3-007A-45F4-8E80-510FE121A8AD}" destId="{DC3C8B72-50B9-4234-A9D9-120A0F0DFEF8}" srcOrd="10" destOrd="0" presId="urn:microsoft.com/office/officeart/2005/8/layout/vList6"/>
    <dgm:cxn modelId="{DF8CD1CA-0BEC-488B-BE31-204238B8B178}" type="presParOf" srcId="{DC3C8B72-50B9-4234-A9D9-120A0F0DFEF8}" destId="{77BE2F95-FE92-4D4A-BE2D-C9D18E836906}" srcOrd="0" destOrd="0" presId="urn:microsoft.com/office/officeart/2005/8/layout/vList6"/>
    <dgm:cxn modelId="{CD96408E-577A-4FA1-8840-1291F29B15F1}" type="presParOf" srcId="{DC3C8B72-50B9-4234-A9D9-120A0F0DFEF8}" destId="{72629B72-585F-4A9E-BF0C-F5CFB7AC3AF2}" srcOrd="1" destOrd="0" presId="urn:microsoft.com/office/officeart/2005/8/layout/vList6"/>
    <dgm:cxn modelId="{BE6723DF-7EAF-41CE-A917-C87F57EE71B6}" type="presParOf" srcId="{F7D013E3-007A-45F4-8E80-510FE121A8AD}" destId="{B8AFF08F-0BF5-4E6F-B738-DD445A96C076}" srcOrd="11" destOrd="0" presId="urn:microsoft.com/office/officeart/2005/8/layout/vList6"/>
    <dgm:cxn modelId="{7691610C-8CB5-4642-B7A2-C1E52EDD4A56}" type="presParOf" srcId="{F7D013E3-007A-45F4-8E80-510FE121A8AD}" destId="{7ECC6C4A-51CA-4BBA-8EF8-F1E1C5BF5068}" srcOrd="12" destOrd="0" presId="urn:microsoft.com/office/officeart/2005/8/layout/vList6"/>
    <dgm:cxn modelId="{C18AFFA0-B9E0-454D-A365-DF52BD50AECD}" type="presParOf" srcId="{7ECC6C4A-51CA-4BBA-8EF8-F1E1C5BF5068}" destId="{5E217489-CCF2-4916-B892-F4E1AAA78862}" srcOrd="0" destOrd="0" presId="urn:microsoft.com/office/officeart/2005/8/layout/vList6"/>
    <dgm:cxn modelId="{0AC4250E-CD6D-4A46-A25B-D08ADFEDA144}" type="presParOf" srcId="{7ECC6C4A-51CA-4BBA-8EF8-F1E1C5BF5068}" destId="{371324B0-DF91-4526-BDEC-3E3B999A7926}" srcOrd="1" destOrd="0" presId="urn:microsoft.com/office/officeart/2005/8/layout/vList6"/>
    <dgm:cxn modelId="{A61B438E-4DD9-4623-A18A-115A764E9BFD}" type="presParOf" srcId="{F7D013E3-007A-45F4-8E80-510FE121A8AD}" destId="{58504831-11C3-4F11-9C77-816ECDDE5945}" srcOrd="13" destOrd="0" presId="urn:microsoft.com/office/officeart/2005/8/layout/vList6"/>
    <dgm:cxn modelId="{C9483295-527B-43B7-91E4-3F90C1D5127E}" type="presParOf" srcId="{F7D013E3-007A-45F4-8E80-510FE121A8AD}" destId="{D02AF2FD-29F1-40CA-815C-FF901984CC49}" srcOrd="14" destOrd="0" presId="urn:microsoft.com/office/officeart/2005/8/layout/vList6"/>
    <dgm:cxn modelId="{5CE76AB6-8127-4653-B54C-AB435393FA21}" type="presParOf" srcId="{D02AF2FD-29F1-40CA-815C-FF901984CC49}" destId="{2A8E806F-F526-469B-AE4C-35243E8C6613}" srcOrd="0" destOrd="0" presId="urn:microsoft.com/office/officeart/2005/8/layout/vList6"/>
    <dgm:cxn modelId="{C03A2244-0070-44A2-A9E9-423E7F88A703}" type="presParOf" srcId="{D02AF2FD-29F1-40CA-815C-FF901984CC49}" destId="{CA3293A5-F934-459F-9DD6-32330AEA4D63}" srcOrd="1" destOrd="0" presId="urn:microsoft.com/office/officeart/2005/8/layout/vList6"/>
    <dgm:cxn modelId="{6EC8D3DD-4217-4EB3-B48B-C5FE114B9496}" type="presParOf" srcId="{F7D013E3-007A-45F4-8E80-510FE121A8AD}" destId="{FAFBC9F5-C784-4495-B383-F31BB84166EC}" srcOrd="15" destOrd="0" presId="urn:microsoft.com/office/officeart/2005/8/layout/vList6"/>
    <dgm:cxn modelId="{63C450F7-BA29-4B81-A628-303BCD0AA795}" type="presParOf" srcId="{F7D013E3-007A-45F4-8E80-510FE121A8AD}" destId="{E3FD8822-96AC-4171-80A3-3F9BF987506C}" srcOrd="16" destOrd="0" presId="urn:microsoft.com/office/officeart/2005/8/layout/vList6"/>
    <dgm:cxn modelId="{2D06AA13-4859-45C1-939E-34260920CD75}" type="presParOf" srcId="{E3FD8822-96AC-4171-80A3-3F9BF987506C}" destId="{8A4D6183-13B5-4AF5-BAA8-F0659EA8EFA5}" srcOrd="0" destOrd="0" presId="urn:microsoft.com/office/officeart/2005/8/layout/vList6"/>
    <dgm:cxn modelId="{65D24376-FB5F-484F-B0E1-3D70537D1371}" type="presParOf" srcId="{E3FD8822-96AC-4171-80A3-3F9BF987506C}" destId="{BBD27A67-F735-4CA4-86EF-D7E124A055E2}" srcOrd="1" destOrd="0" presId="urn:microsoft.com/office/officeart/2005/8/layout/vList6"/>
    <dgm:cxn modelId="{A85CF25C-EE69-4F54-8EAD-D29F20A000A8}" type="presParOf" srcId="{F7D013E3-007A-45F4-8E80-510FE121A8AD}" destId="{4130F41F-F0C7-4563-87CB-23E775B6343B}" srcOrd="17" destOrd="0" presId="urn:microsoft.com/office/officeart/2005/8/layout/vList6"/>
    <dgm:cxn modelId="{BF56CF92-C1D6-4A5E-A452-1B7C3A2D4C5E}" type="presParOf" srcId="{F7D013E3-007A-45F4-8E80-510FE121A8AD}" destId="{E82B70BB-8862-4830-9946-44F6EDF52F2B}" srcOrd="18" destOrd="0" presId="urn:microsoft.com/office/officeart/2005/8/layout/vList6"/>
    <dgm:cxn modelId="{CF9669EB-DFA2-477E-B59F-DB300B51CE9D}" type="presParOf" srcId="{E82B70BB-8862-4830-9946-44F6EDF52F2B}" destId="{C7A7C9B9-834E-4C1B-8B4A-4F8B3046732A}" srcOrd="0" destOrd="0" presId="urn:microsoft.com/office/officeart/2005/8/layout/vList6"/>
    <dgm:cxn modelId="{813C8739-3665-4EB9-BF5F-DB58C59AE5D9}" type="presParOf" srcId="{E82B70BB-8862-4830-9946-44F6EDF52F2B}" destId="{41E9F16E-2082-42A5-8541-3D27CBED19A5}" srcOrd="1" destOrd="0" presId="urn:microsoft.com/office/officeart/2005/8/layout/vList6"/>
    <dgm:cxn modelId="{E2F0AFBD-FA8B-4F3B-8F65-E48503ECFB0F}" type="presParOf" srcId="{F7D013E3-007A-45F4-8E80-510FE121A8AD}" destId="{7C321FA1-9200-4364-ABEC-145DC3BDA20E}" srcOrd="19" destOrd="0" presId="urn:microsoft.com/office/officeart/2005/8/layout/vList6"/>
    <dgm:cxn modelId="{D9C7E1D1-94BE-4854-BC97-9AF6DDBA94EA}" type="presParOf" srcId="{F7D013E3-007A-45F4-8E80-510FE121A8AD}" destId="{509C5EC1-24C2-4EBA-9AE4-B9285F148BC6}" srcOrd="20" destOrd="0" presId="urn:microsoft.com/office/officeart/2005/8/layout/vList6"/>
    <dgm:cxn modelId="{7543E1CA-A677-4D98-AA9B-F1B66BABDD2E}" type="presParOf" srcId="{509C5EC1-24C2-4EBA-9AE4-B9285F148BC6}" destId="{A0A7F83F-A92F-4C2E-9EE6-6A08C5DE8711}" srcOrd="0" destOrd="0" presId="urn:microsoft.com/office/officeart/2005/8/layout/vList6"/>
    <dgm:cxn modelId="{1E2BCBE0-3026-4B1E-88A3-E20793B42DAC}" type="presParOf" srcId="{509C5EC1-24C2-4EBA-9AE4-B9285F148BC6}" destId="{552B8F96-9A59-431D-8AAA-1B48BE21527B}" srcOrd="1" destOrd="0" presId="urn:microsoft.com/office/officeart/2005/8/layout/vList6"/>
    <dgm:cxn modelId="{175177F2-8CC3-4328-8B51-194F3287CA6D}" type="presParOf" srcId="{F7D013E3-007A-45F4-8E80-510FE121A8AD}" destId="{697CA102-041A-4607-B521-073A5225255F}" srcOrd="21" destOrd="0" presId="urn:microsoft.com/office/officeart/2005/8/layout/vList6"/>
    <dgm:cxn modelId="{CA377B68-E0C6-482F-B404-EFCB940197A1}" type="presParOf" srcId="{F7D013E3-007A-45F4-8E80-510FE121A8AD}" destId="{19A660EF-FF81-4E96-87F9-B646AC3D0E18}" srcOrd="22" destOrd="0" presId="urn:microsoft.com/office/officeart/2005/8/layout/vList6"/>
    <dgm:cxn modelId="{51099001-9C08-405C-BA10-072D074B6621}" type="presParOf" srcId="{19A660EF-FF81-4E96-87F9-B646AC3D0E18}" destId="{8B9495AA-4D88-4DAE-AB47-FB7568C5B6CF}" srcOrd="0" destOrd="0" presId="urn:microsoft.com/office/officeart/2005/8/layout/vList6"/>
    <dgm:cxn modelId="{D76B3162-8AED-44F6-90D6-6201E37E6CC2}" type="presParOf" srcId="{19A660EF-FF81-4E96-87F9-B646AC3D0E18}" destId="{4CD15835-AAA5-4109-B440-B4F911A4DEEC}" srcOrd="1" destOrd="0" presId="urn:microsoft.com/office/officeart/2005/8/layout/vList6"/>
    <dgm:cxn modelId="{8CED173C-8549-4C70-855E-FA3F317C8AF1}" type="presParOf" srcId="{F7D013E3-007A-45F4-8E80-510FE121A8AD}" destId="{94D5B9CE-8806-4238-A541-21404876D5BF}" srcOrd="23" destOrd="0" presId="urn:microsoft.com/office/officeart/2005/8/layout/vList6"/>
    <dgm:cxn modelId="{BDC6AEE2-E5CF-485B-81FF-6263907CD047}" type="presParOf" srcId="{F7D013E3-007A-45F4-8E80-510FE121A8AD}" destId="{1B88F344-B0F7-4CA8-A647-0301E38BB82A}" srcOrd="24" destOrd="0" presId="urn:microsoft.com/office/officeart/2005/8/layout/vList6"/>
    <dgm:cxn modelId="{5AA3FA59-2C9E-49C0-8779-54B3292FD1BC}" type="presParOf" srcId="{1B88F344-B0F7-4CA8-A647-0301E38BB82A}" destId="{792FE208-16B4-424C-95BE-16EBC87E5300}" srcOrd="0" destOrd="0" presId="urn:microsoft.com/office/officeart/2005/8/layout/vList6"/>
    <dgm:cxn modelId="{9E23EF71-A7DB-45B0-8967-4B5E523AF0ED}" type="presParOf" srcId="{1B88F344-B0F7-4CA8-A647-0301E38BB82A}" destId="{93408D8F-19D4-4E09-821E-A6B5FECD5777}" srcOrd="1" destOrd="0" presId="urn:microsoft.com/office/officeart/2005/8/layout/vList6"/>
    <dgm:cxn modelId="{958A7237-3236-4BC2-830F-764E30168A2A}" type="presParOf" srcId="{F7D013E3-007A-45F4-8E80-510FE121A8AD}" destId="{C80C1C43-C566-4AA1-9F6B-6B0DD0A6136E}" srcOrd="25" destOrd="0" presId="urn:microsoft.com/office/officeart/2005/8/layout/vList6"/>
    <dgm:cxn modelId="{8BD8C123-6E64-4D87-BAD4-28F8DC59EB28}" type="presParOf" srcId="{F7D013E3-007A-45F4-8E80-510FE121A8AD}" destId="{84240FB3-6CCF-46A3-8C2B-F941386550FE}" srcOrd="26" destOrd="0" presId="urn:microsoft.com/office/officeart/2005/8/layout/vList6"/>
    <dgm:cxn modelId="{9900168E-FF73-419D-88F9-4BEBDC7F3C1D}" type="presParOf" srcId="{84240FB3-6CCF-46A3-8C2B-F941386550FE}" destId="{EC5AD70E-A664-4540-A139-B29EABA64396}" srcOrd="0" destOrd="0" presId="urn:microsoft.com/office/officeart/2005/8/layout/vList6"/>
    <dgm:cxn modelId="{76CE6419-17BD-494E-90A8-B21E64064D1D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8D9B-4D5C-472B-B350-46FA45F038D6}">
      <dsp:nvSpPr>
        <dsp:cNvPr id="0" name=""/>
        <dsp:cNvSpPr/>
      </dsp:nvSpPr>
      <dsp:spPr>
        <a:xfrm>
          <a:off x="2520282" y="217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6846"/>
        <a:ext cx="4803734" cy="268052"/>
      </dsp:txXfrm>
    </dsp:sp>
    <dsp:sp modelId="{CB5544C9-DEFB-49CA-8789-E60BBE9ED6F6}">
      <dsp:nvSpPr>
        <dsp:cNvPr id="0" name=""/>
        <dsp:cNvSpPr/>
      </dsp:nvSpPr>
      <dsp:spPr>
        <a:xfrm>
          <a:off x="771557" y="217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495 011,9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618"/>
        <a:ext cx="1713830" cy="322508"/>
      </dsp:txXfrm>
    </dsp:sp>
    <dsp:sp modelId="{0FB3533A-8BBE-462E-B518-BE8FDBD01567}">
      <dsp:nvSpPr>
        <dsp:cNvPr id="0" name=""/>
        <dsp:cNvSpPr/>
      </dsp:nvSpPr>
      <dsp:spPr>
        <a:xfrm>
          <a:off x="2520282" y="39531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9989"/>
        <a:ext cx="4803734" cy="268052"/>
      </dsp:txXfrm>
    </dsp:sp>
    <dsp:sp modelId="{AB6F5C39-3946-413A-BE2D-C758954BC2C3}">
      <dsp:nvSpPr>
        <dsp:cNvPr id="0" name=""/>
        <dsp:cNvSpPr/>
      </dsp:nvSpPr>
      <dsp:spPr>
        <a:xfrm>
          <a:off x="771557" y="39531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3 713 465,7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12761"/>
        <a:ext cx="1713830" cy="322508"/>
      </dsp:txXfrm>
    </dsp:sp>
    <dsp:sp modelId="{370869FB-CF7A-4F26-BF37-68484D261832}">
      <dsp:nvSpPr>
        <dsp:cNvPr id="0" name=""/>
        <dsp:cNvSpPr/>
      </dsp:nvSpPr>
      <dsp:spPr>
        <a:xfrm>
          <a:off x="2520282" y="78845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833132"/>
        <a:ext cx="4803734" cy="268052"/>
      </dsp:txXfrm>
    </dsp:sp>
    <dsp:sp modelId="{B4B64F95-4CC2-4E68-AFEF-AF3B7CF5228C}">
      <dsp:nvSpPr>
        <dsp:cNvPr id="0" name=""/>
        <dsp:cNvSpPr/>
      </dsp:nvSpPr>
      <dsp:spPr>
        <a:xfrm>
          <a:off x="771557" y="78845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130 628,1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805904"/>
        <a:ext cx="1713830" cy="322508"/>
      </dsp:txXfrm>
    </dsp:sp>
    <dsp:sp modelId="{F8BD5563-281E-4387-9BFA-9755847DC452}">
      <dsp:nvSpPr>
        <dsp:cNvPr id="0" name=""/>
        <dsp:cNvSpPr/>
      </dsp:nvSpPr>
      <dsp:spPr>
        <a:xfrm>
          <a:off x="2520282" y="118160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226276"/>
        <a:ext cx="4803734" cy="268052"/>
      </dsp:txXfrm>
    </dsp:sp>
    <dsp:sp modelId="{2746F9D5-A47B-460D-BFBA-9B05FD60A746}">
      <dsp:nvSpPr>
        <dsp:cNvPr id="0" name=""/>
        <dsp:cNvSpPr/>
      </dsp:nvSpPr>
      <dsp:spPr>
        <a:xfrm>
          <a:off x="771557" y="118160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284 251,9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199048"/>
        <a:ext cx="1713830" cy="322508"/>
      </dsp:txXfrm>
    </dsp:sp>
    <dsp:sp modelId="{CF2BE204-88D3-4FA7-9860-4E0B3A915A4F}">
      <dsp:nvSpPr>
        <dsp:cNvPr id="0" name=""/>
        <dsp:cNvSpPr/>
      </dsp:nvSpPr>
      <dsp:spPr>
        <a:xfrm>
          <a:off x="2520282" y="157474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619419"/>
        <a:ext cx="4803734" cy="268052"/>
      </dsp:txXfrm>
    </dsp:sp>
    <dsp:sp modelId="{F05E8430-1947-4C52-BAD2-4F643AB377B4}">
      <dsp:nvSpPr>
        <dsp:cNvPr id="0" name=""/>
        <dsp:cNvSpPr/>
      </dsp:nvSpPr>
      <dsp:spPr>
        <a:xfrm>
          <a:off x="771557" y="157474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20 975,6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592191"/>
        <a:ext cx="1713830" cy="322508"/>
      </dsp:txXfrm>
    </dsp:sp>
    <dsp:sp modelId="{72629B72-585F-4A9E-BF0C-F5CFB7AC3AF2}">
      <dsp:nvSpPr>
        <dsp:cNvPr id="0" name=""/>
        <dsp:cNvSpPr/>
      </dsp:nvSpPr>
      <dsp:spPr>
        <a:xfrm>
          <a:off x="2520282" y="196788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012562"/>
        <a:ext cx="4803734" cy="268052"/>
      </dsp:txXfrm>
    </dsp:sp>
    <dsp:sp modelId="{77BE2F95-FE92-4D4A-BE2D-C9D18E836906}">
      <dsp:nvSpPr>
        <dsp:cNvPr id="0" name=""/>
        <dsp:cNvSpPr/>
      </dsp:nvSpPr>
      <dsp:spPr>
        <a:xfrm>
          <a:off x="771557" y="196788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64 387,8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85334"/>
        <a:ext cx="1713830" cy="322508"/>
      </dsp:txXfrm>
    </dsp:sp>
    <dsp:sp modelId="{371324B0-DF91-4526-BDEC-3E3B999A7926}">
      <dsp:nvSpPr>
        <dsp:cNvPr id="0" name=""/>
        <dsp:cNvSpPr/>
      </dsp:nvSpPr>
      <dsp:spPr>
        <a:xfrm>
          <a:off x="2520282" y="236103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405705"/>
        <a:ext cx="4803734" cy="268052"/>
      </dsp:txXfrm>
    </dsp:sp>
    <dsp:sp modelId="{5E217489-CCF2-4916-B892-F4E1AAA78862}">
      <dsp:nvSpPr>
        <dsp:cNvPr id="0" name=""/>
        <dsp:cNvSpPr/>
      </dsp:nvSpPr>
      <dsp:spPr>
        <a:xfrm>
          <a:off x="771557" y="236103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44 278,0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378477"/>
        <a:ext cx="1713830" cy="322508"/>
      </dsp:txXfrm>
    </dsp:sp>
    <dsp:sp modelId="{CA3293A5-F934-459F-9DD6-32330AEA4D63}">
      <dsp:nvSpPr>
        <dsp:cNvPr id="0" name=""/>
        <dsp:cNvSpPr/>
      </dsp:nvSpPr>
      <dsp:spPr>
        <a:xfrm>
          <a:off x="2520282" y="275417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на территории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798849"/>
        <a:ext cx="4803734" cy="268052"/>
      </dsp:txXfrm>
    </dsp:sp>
    <dsp:sp modelId="{2A8E806F-F526-469B-AE4C-35243E8C6613}">
      <dsp:nvSpPr>
        <dsp:cNvPr id="0" name=""/>
        <dsp:cNvSpPr/>
      </dsp:nvSpPr>
      <dsp:spPr>
        <a:xfrm>
          <a:off x="771557" y="275417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1 014 210,6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771621"/>
        <a:ext cx="1713830" cy="322508"/>
      </dsp:txXfrm>
    </dsp:sp>
    <dsp:sp modelId="{BBD27A67-F735-4CA4-86EF-D7E124A055E2}">
      <dsp:nvSpPr>
        <dsp:cNvPr id="0" name=""/>
        <dsp:cNvSpPr/>
      </dsp:nvSpPr>
      <dsp:spPr>
        <a:xfrm>
          <a:off x="2520282" y="314731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191992"/>
        <a:ext cx="4803734" cy="268052"/>
      </dsp:txXfrm>
    </dsp:sp>
    <dsp:sp modelId="{8A4D6183-13B5-4AF5-BAA8-F0659EA8EFA5}">
      <dsp:nvSpPr>
        <dsp:cNvPr id="0" name=""/>
        <dsp:cNvSpPr/>
      </dsp:nvSpPr>
      <dsp:spPr>
        <a:xfrm>
          <a:off x="771557" y="314731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54 380,0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164764"/>
        <a:ext cx="1713830" cy="322508"/>
      </dsp:txXfrm>
    </dsp:sp>
    <dsp:sp modelId="{41E9F16E-2082-42A5-8541-3D27CBED19A5}">
      <dsp:nvSpPr>
        <dsp:cNvPr id="0" name=""/>
        <dsp:cNvSpPr/>
      </dsp:nvSpPr>
      <dsp:spPr>
        <a:xfrm>
          <a:off x="2520282" y="354046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585135"/>
        <a:ext cx="4803734" cy="268052"/>
      </dsp:txXfrm>
    </dsp:sp>
    <dsp:sp modelId="{C7A7C9B9-834E-4C1B-8B4A-4F8B3046732A}">
      <dsp:nvSpPr>
        <dsp:cNvPr id="0" name=""/>
        <dsp:cNvSpPr/>
      </dsp:nvSpPr>
      <dsp:spPr>
        <a:xfrm>
          <a:off x="771557" y="354046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1 097 102,3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557907"/>
        <a:ext cx="1713830" cy="322508"/>
      </dsp:txXfrm>
    </dsp:sp>
    <dsp:sp modelId="{552B8F96-9A59-431D-8AAA-1B48BE21527B}">
      <dsp:nvSpPr>
        <dsp:cNvPr id="0" name=""/>
        <dsp:cNvSpPr/>
      </dsp:nvSpPr>
      <dsp:spPr>
        <a:xfrm>
          <a:off x="2520282" y="393360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978279"/>
        <a:ext cx="4803734" cy="268052"/>
      </dsp:txXfrm>
    </dsp:sp>
    <dsp:sp modelId="{A0A7F83F-A92F-4C2E-9EE6-6A08C5DE8711}">
      <dsp:nvSpPr>
        <dsp:cNvPr id="0" name=""/>
        <dsp:cNvSpPr/>
      </dsp:nvSpPr>
      <dsp:spPr>
        <a:xfrm>
          <a:off x="771557" y="393360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52 402,1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951051"/>
        <a:ext cx="1713830" cy="322508"/>
      </dsp:txXfrm>
    </dsp:sp>
    <dsp:sp modelId="{4CD15835-AAA5-4109-B440-B4F911A4DEEC}">
      <dsp:nvSpPr>
        <dsp:cNvPr id="0" name=""/>
        <dsp:cNvSpPr/>
      </dsp:nvSpPr>
      <dsp:spPr>
        <a:xfrm>
          <a:off x="2520282" y="432674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71422"/>
        <a:ext cx="4803734" cy="268052"/>
      </dsp:txXfrm>
    </dsp:sp>
    <dsp:sp modelId="{8B9495AA-4D88-4DAE-AB47-FB7568C5B6CF}">
      <dsp:nvSpPr>
        <dsp:cNvPr id="0" name=""/>
        <dsp:cNvSpPr/>
      </dsp:nvSpPr>
      <dsp:spPr>
        <a:xfrm>
          <a:off x="771557" y="432674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676 416,6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344194"/>
        <a:ext cx="1713830" cy="322508"/>
      </dsp:txXfrm>
    </dsp:sp>
    <dsp:sp modelId="{93408D8F-19D4-4E09-821E-A6B5FECD5777}">
      <dsp:nvSpPr>
        <dsp:cNvPr id="0" name=""/>
        <dsp:cNvSpPr/>
      </dsp:nvSpPr>
      <dsp:spPr>
        <a:xfrm>
          <a:off x="2520282" y="471989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764565"/>
        <a:ext cx="4803734" cy="268052"/>
      </dsp:txXfrm>
    </dsp:sp>
    <dsp:sp modelId="{792FE208-16B4-424C-95BE-16EBC87E5300}">
      <dsp:nvSpPr>
        <dsp:cNvPr id="0" name=""/>
        <dsp:cNvSpPr/>
      </dsp:nvSpPr>
      <dsp:spPr>
        <a:xfrm>
          <a:off x="771557" y="471989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32 260,2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737337"/>
        <a:ext cx="1713830" cy="322508"/>
      </dsp:txXfrm>
    </dsp:sp>
    <dsp:sp modelId="{7B522791-F7AA-44F1-B236-64551612DCC3}">
      <dsp:nvSpPr>
        <dsp:cNvPr id="0" name=""/>
        <dsp:cNvSpPr/>
      </dsp:nvSpPr>
      <dsp:spPr>
        <a:xfrm>
          <a:off x="2520282" y="5112569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и развитие инженерной инфраструктуры и </a:t>
          </a: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территории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5157244"/>
        <a:ext cx="4803734" cy="268052"/>
      </dsp:txXfrm>
    </dsp:sp>
    <dsp:sp modelId="{EC5AD70E-A664-4540-A139-B29EABA64396}">
      <dsp:nvSpPr>
        <dsp:cNvPr id="0" name=""/>
        <dsp:cNvSpPr/>
      </dsp:nvSpPr>
      <dsp:spPr>
        <a:xfrm>
          <a:off x="771557" y="5113033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32 552,6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5130480"/>
        <a:ext cx="1713830" cy="322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0.06133</cdr:x>
      <cdr:y>0.08333</cdr:y>
    </cdr:from>
    <cdr:to>
      <cdr:x>0.17522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7" y="216025"/>
          <a:ext cx="936104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12.07.2019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2018 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00874"/>
              </p:ext>
            </p:extLst>
          </p:nvPr>
        </p:nvGraphicFramePr>
        <p:xfrm>
          <a:off x="395535" y="908721"/>
          <a:ext cx="8568953" cy="2478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3  «Развитие муниципальной службы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8624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99021"/>
              </p:ext>
            </p:extLst>
          </p:nvPr>
        </p:nvGraphicFramePr>
        <p:xfrm>
          <a:off x="395535" y="908721"/>
          <a:ext cx="8568953" cy="5249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5  «Управление муниципальными финансами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  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Мобилизация доходов - Снижение задолженности в бюджет: налоговой, неналоговой (в части налоговой задолженности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Новые налогоплательщики - Приглашаем к регистрации/перерегистрации новых юридических и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10687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6663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29781"/>
              </p:ext>
            </p:extLst>
          </p:nvPr>
        </p:nvGraphicFramePr>
        <p:xfrm>
          <a:off x="395535" y="908721"/>
          <a:ext cx="8568953" cy="5655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6  «Обеспечение деятельности Администрации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неисполненных предписаний (представлений) ОМСУ  и их должностными лицами об устранении нарушений, по которым приняты судебные решения, вступившие в законную силу в соответствии со ст.19.5 КоАП 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РФ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выплаченных поощрений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 к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начисленным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начисленной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95668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75966"/>
              </p:ext>
            </p:extLst>
          </p:nvPr>
        </p:nvGraphicFramePr>
        <p:xfrm>
          <a:off x="395535" y="908721"/>
          <a:ext cx="8568953" cy="4173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  «Развитие архивного дела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 архивных документов, переведенных в электронно-цифровую форму, от общего количества документов, находящихся на хранении  в муниципальном архиве муниципального образования.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32480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332467"/>
              </p:ext>
            </p:extLst>
          </p:nvPr>
        </p:nvGraphicFramePr>
        <p:xfrm>
          <a:off x="395535" y="908721"/>
          <a:ext cx="8568953" cy="4453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земельных участков, подготовленных органом местного самоуправления для реализации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торгах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11075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207363"/>
              </p:ext>
            </p:extLst>
          </p:nvPr>
        </p:nvGraphicFramePr>
        <p:xfrm>
          <a:off x="395535" y="908721"/>
          <a:ext cx="8568953" cy="4145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расходов бюджета на содержание и ремонт муниципального жилищного фонда и нежилых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помещений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Собираемость от арендной платы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5988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386947"/>
              </p:ext>
            </p:extLst>
          </p:nvPr>
        </p:nvGraphicFramePr>
        <p:xfrm>
          <a:off x="395535" y="908721"/>
          <a:ext cx="8568953" cy="4245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Собираемость арендной платы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</a:t>
                      </a:r>
                    </a:p>
                  </a:txBody>
                  <a:tcPr marL="9525" marR="9525" marT="9525" marB="0"/>
                </a:tc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Погашение задолженности прошлых лет по арендной плате за земельные участки, государственная собственность на которые не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разграничена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разграничена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Представление 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75009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21244"/>
              </p:ext>
            </p:extLst>
          </p:nvPr>
        </p:nvGraphicFramePr>
        <p:xfrm>
          <a:off x="395535" y="908721"/>
          <a:ext cx="8568953" cy="4916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регламентного срока оказания государственных и муниципальных услуг в области земельных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/>
                </a:tc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Повышение положительных результатов предоставления государственных и муниципальных услуг в области земельных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оформленных технических паспортов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Увеличивай налоги - Доля объектов недвижимого имущества, поставленных на кадастровый учет от выявленных земельных участков с объектами  без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89354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28636"/>
              </p:ext>
            </p:extLst>
          </p:nvPr>
        </p:nvGraphicFramePr>
        <p:xfrm>
          <a:off x="395535" y="908721"/>
          <a:ext cx="8568953" cy="250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««Развитие системы информирования населения о деятельности органов местного самоуправления  городского округа Домодедово на 2017-2021 годы»»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Житель хочет знать (I)-Информирование населения через СМИ и социальные сети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171,50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689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88308"/>
              </p:ext>
            </p:extLst>
          </p:nvPr>
        </p:nvGraphicFramePr>
        <p:xfrm>
          <a:off x="395535" y="908721"/>
          <a:ext cx="8568953" cy="4239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«Обеспечение доступности услуг пассажирского транспорта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поездок, оплаченных с использованием единых транспортных карт, в общем количестве оплаченных пассажирами поездок на конец года   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85,94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Внедрение ГЛОНАСС - Степень внедрения и эффективность использования технологии на базе системы ГЛОНАСС с использованием РНИС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эффективность использования технологии на базе ГЛОНАСС с использованием РНИС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Комфортный автобус - Доля транспортных средств, соответствующих стандарту (МК - 5 лет, СК, БК - 7 лет) от количества транспортных средств, работающих на мун. маршрутах»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43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06486"/>
              </p:ext>
            </p:extLst>
          </p:nvPr>
        </p:nvGraphicFramePr>
        <p:xfrm>
          <a:off x="395535" y="908721"/>
          <a:ext cx="8568953" cy="284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«Обеспечение безопасности дорожного движения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ДТП - Снижение смертности от ДТП:           - на дорогах Федерального значения                                                    - на дорогах  регионального значения                                                    - на дорогах муниципального значения                                                 - на частных дорогах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случай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48023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41665"/>
              </p:ext>
            </p:extLst>
          </p:nvPr>
        </p:nvGraphicFramePr>
        <p:xfrm>
          <a:off x="395535" y="908721"/>
          <a:ext cx="8568953" cy="5325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Объемы ввода в эксплуатацию после строительства и (или) реконструкции автомобильных дорог общего пользования местного значения (км), в том числе с привлечением субсидии из бюджета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км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км/тыс.кв.м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8,36/101,47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12,0/103,71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30,68/187,509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Создание парковочного пространства на улично-дорожной сети (оценивается на конец года в разрезе источников финансирования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маш/мест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2675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Доля протяжённости автомобильных дорог общего пользования местного значения запланированных по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 каждой дороги хозяин. Доля бесхозяйных дорог, принятых в муниципальную собственность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1128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31078"/>
              </p:ext>
            </p:extLst>
          </p:nvPr>
        </p:nvGraphicFramePr>
        <p:xfrm>
          <a:off x="395535" y="908721"/>
          <a:ext cx="8568953" cy="2966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годы.»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Увеличение площади поверхности дворовых территорий многоквартирных домов, приведенных в нормативное состояние с использованием субсидий из Дорожного фонда Московской области и средств бюджетов муниципальных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м2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6120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677794"/>
              </p:ext>
            </p:extLst>
          </p:nvPr>
        </p:nvGraphicFramePr>
        <p:xfrm>
          <a:off x="395535" y="908721"/>
          <a:ext cx="8568953" cy="5249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Доля 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начисленным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Доля 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строительства«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    Наличие утвержденного генерального плана городского округа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3595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25988"/>
              </p:ext>
            </p:extLst>
          </p:nvPr>
        </p:nvGraphicFramePr>
        <p:xfrm>
          <a:off x="395535" y="908721"/>
          <a:ext cx="8568953" cy="4487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Количество проведенных публичных слушаний по проектам документов градостроительного зонирования городского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округа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Наличие утвержденных нормативов градостроительного проектирования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Проектно-изыскательные работы на транспортно-экономическое обоснование строительства автомобильной дороги регионального значения "Обход д. Заболотье и с. Домодедово" в г.о.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81821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52188"/>
              </p:ext>
            </p:extLst>
          </p:nvPr>
        </p:nvGraphicFramePr>
        <p:xfrm>
          <a:off x="395535" y="908721"/>
          <a:ext cx="8568953" cy="5716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 Разработка проекта планировки и проекта межевания территории для размещения объекта местного значения "Общеобразовательная школа на 1100 мест", по адресу: г. Домодедово,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Центральный, ул.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Кирова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 Разработка проектно- сметной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документации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объекту: Устройство уличного освещения на участке от ул. Талалихина до ул. Коломийца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 Разработка архитектурно –художественных концепций благоустройства общественных пространств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Запрет на долгострой- Улучшение архитектурного облика (ликвидация долгостроев, самовольного строительства)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13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архитектурно-планировочных решений по формированию облика площади перед зданием почты, по адресу: Московская область, городской округ Домодедово, ул. Каширское шоссе, д.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80183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598691"/>
              </p:ext>
            </p:extLst>
          </p:nvPr>
        </p:nvGraphicFramePr>
        <p:xfrm>
          <a:off x="395535" y="908721"/>
          <a:ext cx="8568953" cy="31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«Чистая вода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Макропоказатель: Увеличение доли населения, обеспеченного доброкачественной питьевой водой из централизованных источников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водоснабжения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26569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95101"/>
              </p:ext>
            </p:extLst>
          </p:nvPr>
        </p:nvGraphicFramePr>
        <p:xfrm>
          <a:off x="395535" y="908721"/>
          <a:ext cx="8568953" cy="3781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«Очистка сточных вод на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Макропоказатель: Увеличение доли сточных вод, очищенных до нормативных значений, в общем объеме сточных вод, пропущенных через очистные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сооружения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созданных и восстановленных объектов очистки сточных вод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суммарной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производительностью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ед./тыс.куб.м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Количество построенных, реконструированных, отремонтированных коллекторов (участков),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764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98806"/>
              </p:ext>
            </p:extLst>
          </p:nvPr>
        </p:nvGraphicFramePr>
        <p:xfrm>
          <a:off x="395535" y="908721"/>
          <a:ext cx="8568953" cy="4553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Доля заемных средств организаций в общем объеме капитальных вложений в системы теплоснабжения, водоснабжения, водоотведения и очистки сточных вод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созданных и восстановленных объектов социальной и инженерной инфраструктуры на территории военных городков Московской области (в разрезе сфер деятельности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15944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792722"/>
              </p:ext>
            </p:extLst>
          </p:nvPr>
        </p:nvGraphicFramePr>
        <p:xfrm>
          <a:off x="395535" y="908721"/>
          <a:ext cx="8568953" cy="4705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 Задолженность за потребленные топливно-энергетические ресурсы:                                                                              1) газ  (на 01.10.2018 - 0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.);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 электроэнергия (на 31.12.2018 - 0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  /тыс. чел.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496,77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6: Уровень готовности объектов жилищно-коммунального хозяйства городского округа к осенне-зимнему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7: Организация работ по устранению технологических нарушений (аварий, инцидентов) на коммунальных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объектах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8: 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47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155482"/>
              </p:ext>
            </p:extLst>
          </p:nvPr>
        </p:nvGraphicFramePr>
        <p:xfrm>
          <a:off x="457200" y="1481138"/>
          <a:ext cx="8435281" cy="4761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037"/>
                <a:gridCol w="1211729"/>
                <a:gridCol w="1191503"/>
                <a:gridCol w="1249591"/>
                <a:gridCol w="1088717"/>
                <a:gridCol w="1182305"/>
                <a:gridCol w="1245399"/>
              </a:tblGrid>
              <a:tr h="1321826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2017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2017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7 125 028,0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6 830 116,0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8 165 451,3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7 528 080,1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92,2 </a:t>
                      </a:r>
                    </a:p>
                  </a:txBody>
                  <a:tcPr marL="0" marR="0" marT="0" marB="0" anchor="ctr"/>
                </a:tc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5432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4 130 177,1</a:t>
                      </a: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4 220 010,0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4 591 403,5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4 379 099,6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95,4 </a:t>
                      </a:r>
                    </a:p>
                  </a:txBody>
                  <a:tcPr marL="0" marR="0" marT="0" marB="0" anchor="ctr"/>
                </a:tc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3 000 415,1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2 610 106,0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3 574 047,7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3 148 980,5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88,1 </a:t>
                      </a:r>
                    </a:p>
                  </a:txBody>
                  <a:tcPr marL="0" marR="0" marT="0" marB="0" anchor="ctr"/>
                </a:tc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 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7 250 633,2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8 666 072,0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7 747 152,1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89,4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88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4 666 631,5</a:t>
                      </a: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4 640 527,20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5 092 024,30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4 598 171,60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</a:p>
                  </a:txBody>
                  <a:tcPr marL="91431" marR="91431" marT="45723" marB="45723" anchor="ctr" horzOverflow="overflow"/>
                </a:tc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-542 018,6</a:t>
                      </a: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-420 517,2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-497 709,3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-219 072,0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44,0</a:t>
                      </a:r>
                    </a:p>
                  </a:txBody>
                  <a:tcPr marL="91431" marR="91431" marT="45723" marB="45723"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latin typeface="Georgia" panose="02040502050405020303" pitchFamily="18" charset="0"/>
              </a:rPr>
              <a:t>за 2018 год (</a:t>
            </a:r>
            <a:r>
              <a:rPr lang="ru-RU" altLang="ru-RU" sz="20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253538"/>
              </p:ext>
            </p:extLst>
          </p:nvPr>
        </p:nvGraphicFramePr>
        <p:xfrm>
          <a:off x="395535" y="908721"/>
          <a:ext cx="8568953" cy="5661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«Энергосбережение и повышение энергетической эффективности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Снижение энергоемкости ВРП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Бережливый учет – Оснащенность многоквартирных домов приборами учета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80,47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Доля многоквартирных домов, соответствующих нормальному классу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выше(A,B,C, D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32,90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Внедрение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инженерных коммунальных систем с целью повышения энергетической эффективности и снижения процента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износа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ресурсов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зданий, строений, сооружений муниципальной собственности, соотвествующих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58123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739"/>
              </p:ext>
            </p:extLst>
          </p:nvPr>
        </p:nvGraphicFramePr>
        <p:xfrm>
          <a:off x="395535" y="908721"/>
          <a:ext cx="8568953" cy="31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«Газификация сельских населенных пунктов городского округа Домодедово Московской области на 2015-2019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«Газификация сельских населенных пунктов городского округа Домодедово Московской области на 2015-2019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                 Ввод в эксплуатацию газопроводов высокого, среднего и низкого давления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17,44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Получение проектной документации на строительство газопроводов высокого, среднего и низкого давления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26035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929264"/>
              </p:ext>
            </p:extLst>
          </p:nvPr>
        </p:nvGraphicFramePr>
        <p:xfrm>
          <a:off x="395535" y="908721"/>
          <a:ext cx="8568953" cy="561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«Гражданско-патриотическое воспитание граждан, проживающих в городском округе Домодедово,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организаций и учреждений всех типов, принимающих участие в реализации муниципальной программы, в общей численности организаций и учреждений, осуществляющих свою деятельность на территории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80,72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граждан, проживающих в городском округе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принимавшего участие в сдаче нормативов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44,51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граждан, обучающихся в общеобразовательных организациях, профессиональных образовательных организиях и образовательных организациях высшего образования, принимающих участие в олимпиадах и других конкурсных мероприятиях, направленных на выявление обучающихся, демонстрирующих высокий уровень знания истории России, Московской области, городского округа Домодедово, а также российской литературы, географиии,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9546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67128"/>
              </p:ext>
            </p:extLst>
          </p:nvPr>
        </p:nvGraphicFramePr>
        <p:xfrm>
          <a:off x="395535" y="908721"/>
          <a:ext cx="8568953" cy="4239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"Военно-патриотическое воспитание граждан, проживающих в городском округе Домодедово,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общеобразовательных организаций, организаций среднего и высшего профессионального образования, осуществляющих свою деятельность на территории городского округа Домодедово, над которыми шефствуют воинские части.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91,18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граждан, проживающих в городском округе Домодедово, годных к военной службе без каких-либо ограничений (с незначительными ограничениями), от общего числа граждан призывного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82,49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граждан, проживающих в городском округе Домодедово, призванных на военную службу, в общей численности граждан, получивших повестку в отчетном году.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22092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332173"/>
              </p:ext>
            </p:extLst>
          </p:nvPr>
        </p:nvGraphicFramePr>
        <p:xfrm>
          <a:off x="395535" y="908721"/>
          <a:ext cx="8568953" cy="5153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реализации муниципальной программы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организаторов и специалистов в сфере патриотического воспитания, в том числе руководителей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военно-патриотических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клубов и объединений, прошедших дополнительные профессиональные программы по повышению уровня компетенций в области патриотического воспитания, в общей 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70,50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образовательных организаций, в которых функционируют спортивные клубы, военно-патриотические объединения, историко-краеведческие музеи, от общего количества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осуществляющих свою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территории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40,82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образовательных организаций, в которых функционируют объединения дополнительного образования технической направленности, от общего количества образовательных организаций, осуществляющих  свою деятельность на территории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2791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75307"/>
              </p:ext>
            </p:extLst>
          </p:nvPr>
        </p:nvGraphicFramePr>
        <p:xfrm>
          <a:off x="395535" y="908721"/>
          <a:ext cx="8568953" cy="532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реализации муниципальной программы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учебных кабинетов муниципальных общеобразовательных учреждений, оснащенных современными материально-техническими средствами обучения молодежи допризывного и призывного возрастов начальным значениям в сфере обороны и их подготовки по основам военной службы, от общего числа учебных кабинетов, подлежащих оснащению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37,93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образовательных организаций, осуществляющих свою деятельность в соответствии с критериями эффективности деятельности в сфере патриотического воспитания граждан, от общего количества образовательных организаций, осуществляющих свою деятельность на территории городского округа Домодедово.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77,55</a:t>
                      </a:r>
                    </a:p>
                  </a:txBody>
                  <a:tcPr marL="9525" marR="9525" marT="9525" marB="0"/>
                </a:tc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детей и молодежи, принимающих участие в деятельности организаций (объединений) патриотической направленности (поисковых отрядах, военно-патриотических и волонтерских организациях, студенческих отрядах, обществах исследователей истории, просветительских и других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орагнизациях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,),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молодежи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15,88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граждан, информированных о мероприятиях муниципальной программы, в общей численности граждан, проживающих в городском округе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36,30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85784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88732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468 356,20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465 971,96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497 396,20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495 011,96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дела в городском округе Домодедово на 2017–2021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66 881,00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66 834,61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69 284,61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81841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29820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26 907,57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26 907,57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деятельности Комитета по культуре, делам молодежи и спорту Администрации городского округа Домодедово и подведомственных ему учреждений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19 392,87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19 392,87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36976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0268"/>
              </p:ext>
            </p:extLst>
          </p:nvPr>
        </p:nvGraphicFramePr>
        <p:xfrm>
          <a:off x="395535" y="908721"/>
          <a:ext cx="8352928" cy="2825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26 590,00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26 590,00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353 668,00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352 836,91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44269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65246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образования и воспитания в городском округе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2 796 660,66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2 546 032,03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1 198 536,57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1 167 433,66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296 194,00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193 443,08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65,3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4 291 391,23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3 906 908,77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986 714,00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909 777,19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359 279,00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345 131,04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177 719,75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1 524 593,00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1 432 627,98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8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57788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Доходы/расходы 2017 – 2018 годы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14973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1 798 798,66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1 625 138,18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457 104,97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445 850,87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117 400,00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15 723,33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13,4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2 373 303,63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2 086 712,38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11 148,00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11 116,66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320 810,80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319 258,07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332 152,80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330 374,73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83224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549190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61 341,80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57 193,68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61 341,80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57 193,68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23852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427176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защита населения городского округа Домодедово на 2017-2021 годы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83 268,00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73 085,08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87,8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60 152,58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57 542,98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143 420,58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130 628,06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91,1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43 565,00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43 292,08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45 008,68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44 031,48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88 573,68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87 323,56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6613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6809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39 703,00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14 643,90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13 030,59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54 346,90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42 823,59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7007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382157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16 191,82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16 104,20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270 504,50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268 147,70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286 696,32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284 251,90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физической культуры и спорта в городском округе Домодедово на 2017-2021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16 191,82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16 104,20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229 547,50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228 441,37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245 739,32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244 545,57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9927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74121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Молодое поколение городского округа Домодедово на 2017-2021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40 957,00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39 706,33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40 957,00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39 706,33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35026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25716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хозяйство городского округа Домодедово Московской области на 2014-2020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75 531,00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72 690,00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121 482,00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119 260,80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42,8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36,8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204 506,00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194 864,00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95,3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72 690,00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72 690,00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119 261,00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119 260,80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193 772,00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193 771,80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41331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32225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9 184,00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"Борьба с борщевиком Сосновского на территории городского округа Домодедово Московской области на 2018-2020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9271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97735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Экология и окружающая среда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21 402,00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19 223,00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23 613,00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21 425,60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90,7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17 400,00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15 426,20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15 626,20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82158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66416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94,9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5 763,00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5 549,20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6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245306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Дефицит 2017 – 2018 годы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875442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Безопасность населения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71 015,44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64 387,83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90,7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42,1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71 065,44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64 408,89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90,6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24 655,14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21 660,68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24 655,14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21 660,68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33026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648271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совершенствование системы оповещения и информирования населения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2 347,14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2 347,14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пожарной безопасности на территории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91,4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42,1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1 556,46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89074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3447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мероприятий гражданской обороны на территории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"Профилактика преступлений и иных правонарушений на территории городского округа Домодедово на 2017- 2021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41 231,20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38 452,61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41 231,20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38 452,61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8857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90894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7 341,30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7 340,22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35 894,70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35 847,01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87,3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16 209,18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11 708,52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60 694,28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55 986,51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3 310,70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3 310,70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16 209,18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11 708,52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21 701,18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17 200,02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19540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31266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6 250,16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6 250,16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32 536,35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32 536,35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85118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5897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«Улучшение жилищных условий семей, имеющих семь и более детей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23282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85179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жилыми помещениями граждан, состоящих на учете в качестве нуждающихся в жилых помещениях, предоставляемых по договорам социального найма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7410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0458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современной комфортной среды на территории городского округа Домодедово на 2018-2022 годы 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4 535,73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4 415,94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199 575,93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163 947,40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82,1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899 572,71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845 847,25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1 318 760,37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1 229 286,59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1  «Комфортная городская среда на территории городского округа Домодедово»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4 535,73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4 415,94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76 340,78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64 836,31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84,9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420 455,30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374 912,25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89,2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501 331,81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444 164,50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9541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496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2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69 617,45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69 334,27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180 578,80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174 409,97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250 196,25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243 744,24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53 617,70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29 776,82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298 538,61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296 525,04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567 232,31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541 377,86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77135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52303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Предпринимательство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2 317,97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2 317,97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58 958,90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53 902,00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91,4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12 057,00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7 094,07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58,8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73 333,87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63 314,04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11 880,00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6 917,07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12 880,00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7 836,97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06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17203276"/>
              </p:ext>
            </p:extLst>
          </p:nvPr>
        </p:nvGraphicFramePr>
        <p:xfrm>
          <a:off x="175936" y="1628799"/>
          <a:ext cx="8644536" cy="4464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440"/>
                <a:gridCol w="1575274"/>
                <a:gridCol w="1575274"/>
                <a:gridCol w="1575274"/>
                <a:gridCol w="1575274"/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563,5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48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163,5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1 390,6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769,8</a:t>
                      </a:r>
                      <a:endParaRPr kumimoji="0"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24859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1 839,97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1 839,97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2 764,30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2 418,90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4 604,27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4 258,87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64635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64071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55 194,60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50 563,20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55 849,60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51 218,20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4015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2797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Эффективная власть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бухгалтерского учета и отчетности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49 036,00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46 114,10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1 097 207,10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1 050 988,20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1 146 243,10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1 097 102,30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технической инфраструктуры экосистемы цифровой экономики городского округа Домодедово на 2017-2021 годы."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30,4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15 214,90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13 274,20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16 462,30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13 653,60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29963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886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услуг" на 2017-2021 годы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15 287,50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99 608,60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95 123,00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115 198,60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110 410,50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муниципальной службы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68542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004185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реализации полномочий Финансового управления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24 731,70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23 344,70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24 731,70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23 344,70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"Управление муниципальными финансами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71459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52004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15 292,60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13 797,60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325 783,50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319 941,60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341 076,10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333 739,20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"Централизованная бухгалтерия" на 2018-2021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2 524,40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64 714,00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63 068,60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67 316,00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37433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33544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архивного дела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"Домодедовская статистика"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7 472,40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7 472,40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27620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515530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Комитета по управлению имуществом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47 618,10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45 321,50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47 618,10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45 321,50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10 486,00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10 307,20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331 818,40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313 370,20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342 304,40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323 677,40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75665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66368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"Дирекция Единого Заказчика"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26 699,90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26 025,20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26 699,90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26 025,20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"Управление капитального строительства"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8 773,60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8 281,50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8 773,60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8 281,50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7040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53796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"Ремонт и обслуживание зданий"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138 482,80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134 025,50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138 482,80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134 025,50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44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1327573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70204121"/>
              </p:ext>
            </p:extLst>
          </p:nvPr>
        </p:nvGraphicFramePr>
        <p:xfrm>
          <a:off x="539552" y="3933057"/>
          <a:ext cx="8424937" cy="2687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4945"/>
                <a:gridCol w="1234810"/>
                <a:gridCol w="1508837"/>
                <a:gridCol w="1523505"/>
                <a:gridCol w="1572840"/>
              </a:tblGrid>
              <a:tr h="61579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219, 5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1 519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711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566, 8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555, 6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353,7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185,6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98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гос.пошлина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125,9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64972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городского округа Домодедово на 2017-2021 годы"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52 806,40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52 402,10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89 006,40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88 602,10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52 806,40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52 402,10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89 006,40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88 602,10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12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617845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338 484,43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189 835,91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56,1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533 863,70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486 580,68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91,1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872 348,13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676 416,59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доступности услуг пассажирского транспорта на территории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347,36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111 900,00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107 204,36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112 585,00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107 551,72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08115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2486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безопасности дорожного движения на территории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50 073,50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47 326,70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50 073,50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47 326,70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337 799,43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189 488,55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56,1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371 890,20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332 049,62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89,3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709 689,63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521 538,17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72232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35537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68685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81671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"Проектно-информационное обеспечение градостроительной деятельности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0974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26374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Содержание и развитие инженерной инфраструктуры и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территории городского округа Домодедово на 2018-2022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284 170,67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32 552,60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284 170,67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32 552,60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1  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35259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78555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2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103 747,90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23 102,60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103 747,90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23 102,60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174 922,80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174 922,80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342964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338059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4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78183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907310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Газификация сельских населенных пунктов городского округа Домодедово Московской области на 2015-2019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Газификация сельских населенных пунктов городского округа Домодедово Московской области на 2015-2019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20585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915316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87 408,03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84 446,16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3 673 712,51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3 223 337,10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87,7</a:t>
                      </a: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5 054 662,17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4 599 482,77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601 179,18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485 813,73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9 416 961,89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8 393 079,76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642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342297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2017-2018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5082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78,39</a:t>
                      </a: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86,01</a:t>
                      </a: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6985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589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23723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82,76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043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84,11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16588"/>
              </p:ext>
            </p:extLst>
          </p:nvPr>
        </p:nvGraphicFramePr>
        <p:xfrm>
          <a:off x="539552" y="836712"/>
          <a:ext cx="835293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1071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95,14</a:t>
                      </a: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анестизиолого-реанимационных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37656"/>
              </p:ext>
            </p:extLst>
          </p:nvPr>
        </p:nvGraphicFramePr>
        <p:xfrm>
          <a:off x="539552" y="836712"/>
          <a:ext cx="8352929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72,95</a:t>
                      </a:r>
                    </a:p>
                  </a:txBody>
                  <a:tcPr marL="9525" marR="9525" marT="9525" marB="0" anchor="ctr"/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</a:tr>
              <a:tr h="1855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Председатели домовых комитетов (старшие по домам), 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го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5359"/>
              </p:ext>
            </p:extLst>
          </p:nvPr>
        </p:nvGraphicFramePr>
        <p:xfrm>
          <a:off x="323528" y="980728"/>
          <a:ext cx="8640961" cy="5376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/>
                <a:gridCol w="1152128"/>
                <a:gridCol w="1080120"/>
                <a:gridCol w="1080120"/>
                <a:gridCol w="720080"/>
                <a:gridCol w="1008112"/>
                <a:gridCol w="1080121"/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313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730 433,1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298 005,1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432 428,0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330 212,6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168 678,1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161 534,5</a:t>
                      </a:r>
                    </a:p>
                  </a:txBody>
                  <a:tcPr marL="9525" marR="9525" marT="9525" marB="0" anchor="ctr"/>
                </a:tc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91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станции скорой медицинской помощи на две бригады по адресу: Московская область,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д.Курганье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очистных сооружений микрорайон Западный, ГПЗ "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Константиново"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62 907,1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62 907,1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КНС,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ул.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Текстильщиков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929,8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Северный«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170 922,8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170 922,8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общеобразовательной школы на 825 мест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автоматизированных систем управления наружным освещением в городском округе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30698"/>
              </p:ext>
            </p:extLst>
          </p:nvPr>
        </p:nvGraphicFramePr>
        <p:xfrm>
          <a:off x="323528" y="980728"/>
          <a:ext cx="8640961" cy="5125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/>
                <a:gridCol w="1152128"/>
                <a:gridCol w="1080120"/>
                <a:gridCol w="1080120"/>
                <a:gridCol w="720080"/>
                <a:gridCol w="1008112"/>
                <a:gridCol w="1080121"/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3267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3 910,0</a:t>
                      </a:r>
                    </a:p>
                  </a:txBody>
                  <a:tcPr marL="9525" marR="9525" marT="9525" marB="0" anchor="ctr"/>
                </a:tc>
              </a:tr>
              <a:tr h="26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разработка проектно-сметной документации по выносу сетей и демонтажу зданий с территории земельного участка с кадастровым номером 50:28:0010275:4 по адресу: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ул.Советская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д.30,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д.32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проектной документации, рабочей документации, проекта благоустройства и проектов интерьеров для строительства общеобразовательной школы на 275 мест по адресу: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микрорайон Северный,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ул.Советская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д.32, в целях поддержания односменного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режима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</a:tr>
              <a:tr h="3295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Общеобразовательная школа на 275 мест,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микрорайон Северный, ул. Советская, д. 32 (ПИР и строительство)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164 785,3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132 216,7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32 568,6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158 126,2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128 125,9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585225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401"/>
              </p:ext>
            </p:extLst>
          </p:nvPr>
        </p:nvGraphicFramePr>
        <p:xfrm>
          <a:off x="323528" y="980728"/>
          <a:ext cx="8640961" cy="4211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/>
                <a:gridCol w="1152128"/>
                <a:gridCol w="1080120"/>
                <a:gridCol w="1080120"/>
                <a:gridCol w="720080"/>
                <a:gridCol w="1008112"/>
                <a:gridCol w="1080121"/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ПИР, реконструкция газопровода, корректировка проектно-сметной документации на реконструкцию детского дошкольного учреждения в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д.Красное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4 110,1</a:t>
                      </a:r>
                    </a:p>
                  </a:txBody>
                  <a:tcPr marL="9525" marR="9525" marT="9525" marB="0" anchor="ctr"/>
                </a:tc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на строительство стрелкового комплекса, по адресу: Московская область, г. Домодедово,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Северный, ул. 2-я Коммунистическая, д.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871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строительству (реконструкции) объектов дорожного хозяйства местного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174 514,2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165 788,4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42 686,5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40 552,2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2 134,3</a:t>
                      </a:r>
                    </a:p>
                  </a:txBody>
                  <a:tcPr marL="9525" marR="9525" marT="9525" marB="0" anchor="ctr"/>
                </a:tc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на строительство ливневой канализации в районе ул. 2-я Центральная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0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326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на </a:t>
            </a:r>
            <a:r>
              <a:rPr lang="ru-RU" sz="1400" dirty="0"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6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815918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2017-2018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330495"/>
              </p:ext>
            </p:extLst>
          </p:nvPr>
        </p:nvGraphicFramePr>
        <p:xfrm>
          <a:off x="467544" y="1138410"/>
          <a:ext cx="8208910" cy="537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</a:tr>
              <a:tr h="359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7 250 633,2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8 666 072,0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7 747 152,1</a:t>
                      </a: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165 366,3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1 228 555,6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1 152 446,5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1 094 674,3</a:t>
                      </a: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53 025,6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60 042,6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55 885,4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479 518,8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942 132,6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741 764,5</a:t>
                      </a: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889 080,8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1 001 333,4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1 435 042,5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1 093 577,8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13 300,0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32 339,3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3 579 094,4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3 499 879,1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974 600,3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3 707 783,4</a:t>
                      </a: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475 392,5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417 189,0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517 023,2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514 341,2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288 402,2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236 324,7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260 231,7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229 591,7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325 296,9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238 309,3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237 100,4</a:t>
                      </a: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28 878,4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49 241,4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67 790,0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4 662,6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333 236,00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2017-2018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6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расходов 2018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75498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2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052380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Сведения о фактических расходах </a:t>
            </a:r>
            <a:r>
              <a:rPr lang="ru-RU" sz="1400" dirty="0" smtClean="0">
                <a:latin typeface="Georgia" panose="02040502050405020303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</a:t>
            </a:r>
            <a:r>
              <a:rPr lang="ru-RU" sz="1400" dirty="0" smtClean="0">
                <a:latin typeface="Georgia" panose="02040502050405020303" pitchFamily="18" charset="0"/>
              </a:rPr>
              <a:t>муниципальным программам в 2018 году (тыс. руб.), </a:t>
            </a:r>
            <a:r>
              <a:rPr lang="ru-RU" sz="1400" dirty="0" smtClean="0">
                <a:latin typeface="Georgia" panose="02040502050405020303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</a:t>
            </a:r>
            <a:r>
              <a:rPr lang="ru-RU" sz="1400" dirty="0" smtClean="0">
                <a:latin typeface="Georgia" panose="02040502050405020303" pitchFamily="18" charset="0"/>
              </a:rPr>
              <a:t>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491442"/>
              </p:ext>
            </p:extLst>
          </p:nvPr>
        </p:nvGraphicFramePr>
        <p:xfrm>
          <a:off x="107504" y="908720"/>
          <a:ext cx="8712968" cy="5842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800200"/>
                <a:gridCol w="370415"/>
                <a:gridCol w="5390225"/>
              </a:tblGrid>
              <a:tr h="299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59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7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</a:t>
                      </a:r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таможенных </a:t>
                      </a:r>
                      <a:r>
                        <a:rPr lang="ru-RU" sz="8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546879"/>
              </p:ext>
            </p:extLst>
          </p:nvPr>
        </p:nvGraphicFramePr>
        <p:xfrm>
          <a:off x="467544" y="1041480"/>
          <a:ext cx="8280920" cy="517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6624"/>
                <a:gridCol w="1368152"/>
                <a:gridCol w="1296144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807,5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8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4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73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 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592,3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353,9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22912"/>
              </p:ext>
            </p:extLst>
          </p:nvPr>
        </p:nvGraphicFramePr>
        <p:xfrm>
          <a:off x="395535" y="908720"/>
          <a:ext cx="8496945" cy="55823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3132"/>
                <a:gridCol w="1097376"/>
                <a:gridCol w="1092967"/>
                <a:gridCol w="1097376"/>
                <a:gridCol w="1097377"/>
                <a:gridCol w="938717"/>
              </a:tblGrid>
              <a:tr h="948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38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3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9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768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Увеличение общего количество посетителей музея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102,08</a:t>
                      </a:r>
                    </a:p>
                  </a:txBody>
                  <a:tcPr marL="9525" marR="9525" marT="9525" marB="0"/>
                </a:tc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Прирост количества выставочных проектов относительно уровня 2012 года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/>
                </a:tc>
              </a:tr>
              <a:tr h="5371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3. 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107,99</a:t>
                      </a:r>
                    </a:p>
                  </a:txBody>
                  <a:tcPr marL="9525" marR="9525" marT="9525" marB="0"/>
                </a:tc>
              </a:tr>
              <a:tr h="783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4. Зарплата бюджетников - отношение 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107,63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263562"/>
              </p:ext>
            </p:extLst>
          </p:nvPr>
        </p:nvGraphicFramePr>
        <p:xfrm>
          <a:off x="395535" y="908720"/>
          <a:ext cx="8568953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10331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36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702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851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Увеличение числа посетителей парков культуры и отдыха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395,58</a:t>
                      </a:r>
                    </a:p>
                  </a:txBody>
                  <a:tcPr marL="9525" marR="9525" marT="9525" marB="0"/>
                </a:tc>
              </a:tr>
              <a:tr h="5490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6.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8403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7. Достижение в 2018 году отношения среднемесячной заработной платы работников муниципальных учреждений в сфере культуры за 2018 год к среднемесячной заработной плате указанной категории работников за 2017 год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1,26</a:t>
                      </a:r>
                    </a:p>
                  </a:txBody>
                  <a:tcPr marL="9525" marR="9525" marT="9525" marB="0"/>
                </a:tc>
              </a:tr>
              <a:tr h="1338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8. Достижение в 2018 году отношения среднемесячной заработной платы работников муниципальных учреждений в сфере культуры за период с 01.09.2018 по 31.12.2018 года к среднемесячной заработной плате указанной категории работников, определенной исходя из условий оплаты труда работников муниципальных учреждений на 2018 год до 01.09.2018 г.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26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80192"/>
              </p:ext>
            </p:extLst>
          </p:nvPr>
        </p:nvGraphicFramePr>
        <p:xfrm>
          <a:off x="395535" y="908721"/>
          <a:ext cx="8568953" cy="5661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74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Обеспечение роста числа пользователей библиотек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33 800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33 802</a:t>
                      </a:r>
                    </a:p>
                  </a:txBody>
                  <a:tcPr marL="9525" marR="9525" marT="9525" marB="0"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посещений библиотек (на 1 жителя в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посещение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1,96</a:t>
                      </a:r>
                    </a:p>
                  </a:txBody>
                  <a:tcPr marL="9525" marR="9525" marT="9525" marB="0"/>
                </a:tc>
              </a:tr>
              <a:tr h="92505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3. 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107,63</a:t>
                      </a:r>
                    </a:p>
                  </a:txBody>
                  <a:tcPr marL="9525" marR="9525" marT="9525" marB="0"/>
                </a:tc>
              </a:tr>
              <a:tr h="5982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4. Достижение в 2018 году отношения среднемесячной заработной платы работников муниципальных учреждений в сфере культуры за 2018 год к среднемесячной заработной плате указанной категории работников за 2017 год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1,26</a:t>
                      </a:r>
                    </a:p>
                  </a:txBody>
                  <a:tcPr marL="9525" marR="9525" marT="9525" marB="0"/>
                </a:tc>
              </a:tr>
              <a:tr h="127674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Целевой показатель  5. Достижение в 2018 году отношения среднемесячной заработной платы работников муниципальных учреждений в сфере культуры за период с 01.09.2018 по 31.12.2018 года к среднемесячной заработной плате указанной категории работников, определенной исходя из условий оплаты труда работников муниципальных учреждений на 2018 год до 01.09.2018 г.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19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87967"/>
              </p:ext>
            </p:extLst>
          </p:nvPr>
        </p:nvGraphicFramePr>
        <p:xfrm>
          <a:off x="395535" y="908721"/>
          <a:ext cx="8568953" cy="5769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оборудованием,  приобретение зданий для последующего размещения культурно-досуговых учреждений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89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2018-2020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58902"/>
              </p:ext>
            </p:extLst>
          </p:nvPr>
        </p:nvGraphicFramePr>
        <p:xfrm>
          <a:off x="395535" y="908721"/>
          <a:ext cx="8568953" cy="5802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937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33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07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0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79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дошкольное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 в текущем году, и численности детей в возрасте от 3 до 7 лет, находящихся в очереди на получение в текущем году дошкольного образования (на конец года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 Президента РФ  от 07.05.2012    № 599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120331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539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дошкольных образовательных организаций по годам реализации программы, в том числе за счет внебюджетных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источников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9105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 от 17.05.2012 № 597        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73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79053"/>
              </p:ext>
            </p:extLst>
          </p:nvPr>
        </p:nvGraphicFramePr>
        <p:xfrm>
          <a:off x="395535" y="908721"/>
          <a:ext cx="8568953" cy="4129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Ясли – детям - Создание 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215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128167"/>
              </p:ext>
            </p:extLst>
          </p:nvPr>
        </p:nvGraphicFramePr>
        <p:xfrm>
          <a:off x="395535" y="908721"/>
          <a:ext cx="8568953" cy="5014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 обучающихся, занимающихся в первую смену, в общей численности обучающихся общеобразовательных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</a:t>
                      </a:r>
                    </a:p>
                  </a:txBody>
                  <a:tcPr marL="9525" marR="9525" marT="9525" marB="0"/>
                </a:tc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841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000234"/>
              </p:ext>
            </p:extLst>
          </p:nvPr>
        </p:nvGraphicFramePr>
        <p:xfrm>
          <a:off x="395535" y="908721"/>
          <a:ext cx="8568953" cy="51666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горячим питанием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 от 17.05.2012 № 597        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121,27</a:t>
                      </a:r>
                    </a:p>
                  </a:txBody>
                  <a:tcPr marL="9525" marR="9525" marT="9525" marB="0"/>
                </a:tc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879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99986"/>
              </p:ext>
            </p:extLst>
          </p:nvPr>
        </p:nvGraphicFramePr>
        <p:xfrm>
          <a:off x="395535" y="908721"/>
          <a:ext cx="8568953" cy="5319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новых мест в общеобразовательных организациях Московской области (приоритетный показатель)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организаций дошкольного образования- не менее 2Мбит/с;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общеобразовательных организаций, расположенных в городских населенных пунктах, - не менее 100 Мбит/с;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общеобразовательных организаций, расположенных в сельских населенных пунктах, - не менее 10 Мбит/с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7 лет) на 100    обучающихся в общеобразовательных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012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705830"/>
              </p:ext>
            </p:extLst>
          </p:nvPr>
        </p:nvGraphicFramePr>
        <p:xfrm>
          <a:off x="395535" y="908721"/>
          <a:ext cx="8568953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Современное управление школой - Качество школьного образования (соответствие стандарту качества управления общеобразовательными организациями)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288,89</a:t>
                      </a:r>
                    </a:p>
                  </a:txBody>
                  <a:tcPr marL="9525" marR="9525" marT="9525" marB="0"/>
                </a:tc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23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21965"/>
              </p:ext>
            </p:extLst>
          </p:nvPr>
        </p:nvGraphicFramePr>
        <p:xfrm>
          <a:off x="395535" y="908721"/>
          <a:ext cx="8568953" cy="5743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обучающихся по дополнительным образовательным программам, в общей численности детей этого возраста,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РФ № 599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89,92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от 01.06.2012 № 761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103,39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(от 5 до 18 лет), охваченных дополнительными общеразвивающими программами технической и естественнонаучной направленности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37,55</a:t>
                      </a:r>
                    </a:p>
                  </a:txBody>
                  <a:tcPr marL="9525" marR="9525" marT="9525" marB="0"/>
                </a:tc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27,84</a:t>
                      </a:r>
                    </a:p>
                  </a:txBody>
                  <a:tcPr marL="9525" marR="9525" marT="9525" marB="0"/>
                </a:tc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победителей и призеров творческих олимпиад, конкурсов и фестивалей 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261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699709"/>
              </p:ext>
            </p:extLst>
          </p:nvPr>
        </p:nvGraphicFramePr>
        <p:xfrm>
          <a:off x="395535" y="908721"/>
          <a:ext cx="8568953" cy="537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10,17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родителей, к среднемесячной 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-50 / 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114,14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 в возрасте от 5 до 18 лет, получающих дополнительное образование, от общей численности детей- 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48,93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5573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300804"/>
              </p:ext>
            </p:extLst>
          </p:nvPr>
        </p:nvGraphicFramePr>
        <p:xfrm>
          <a:off x="395535" y="908721"/>
          <a:ext cx="8568953" cy="4625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семи до пятнадцати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77,3</a:t>
                      </a:r>
                    </a:p>
                  </a:txBody>
                  <a:tcPr marL="9525" marR="9525" marT="9525" marB="0"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от семи до пятнадцати лет, подлежащих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62,2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9253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49602"/>
              </p:ext>
            </p:extLst>
          </p:nvPr>
        </p:nvGraphicFramePr>
        <p:xfrm>
          <a:off x="395535" y="908721"/>
          <a:ext cx="8568953" cy="4158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общеобразовательных организаций,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Школьные спортивные соревнования – Организация спортивных соревнований внутри школы- определение лучших. Межшкольные соревнования окружные/ районные, областные.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09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467806"/>
              </p:ext>
            </p:extLst>
          </p:nvPr>
        </p:nvGraphicFramePr>
        <p:xfrm>
          <a:off x="467544" y="16288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8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14017"/>
              </p:ext>
            </p:extLst>
          </p:nvPr>
        </p:nvGraphicFramePr>
        <p:xfrm>
          <a:off x="395535" y="908721"/>
          <a:ext cx="8568953" cy="3234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«Обеспечивающая подпрограмма»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819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24332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                Доля получивших единовременную мат.помощь граждан, пострадавших от радиационных воздействий, от общего числа обратившихся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 Доля получивших единовременную мат.помощь бывших несовершеннолетних узников концлагерей,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Доля получивших единовременную мат.помощь граждан, пострадавших от политических репрессий, от общего числа обратившихся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                Доля получивших единовременною мат.помощь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662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75104"/>
              </p:ext>
            </p:extLst>
          </p:nvPr>
        </p:nvGraphicFramePr>
        <p:xfrm>
          <a:off x="395535" y="908721"/>
          <a:ext cx="8568953" cy="5523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                   Доля получивших единовременную мат.помощь 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                   Доля 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                                Доля 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                  Доля получивших единовременную мат.помощь 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284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21495"/>
              </p:ext>
            </p:extLst>
          </p:nvPr>
        </p:nvGraphicFramePr>
        <p:xfrm>
          <a:off x="395535" y="908721"/>
          <a:ext cx="8568953" cy="4456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                                        Доля получивших единовременную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мат.помощь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                                         Доля 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                                       Доля муниципальных служащих и почетных граждан городскоготокруга Домодедово получивших ежемесячную доплату к пенсии, от общего утвержденного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6705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01568"/>
              </p:ext>
            </p:extLst>
          </p:nvPr>
        </p:nvGraphicFramePr>
        <p:xfrm>
          <a:off x="395535" y="908721"/>
          <a:ext cx="8568953" cy="5185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                                        Доля граждан получивших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льготную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№69/54"Об утверждении Порядка назначения и выплаты региональной социальной доплаты к пенсии" (далее - Постановление Правительства Московской области от 19.01.2012 №69/54);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Федеральным Законом РФ от 17.07.1999 № 178-ФЗ "О государственной социальной помощи" (далее - Федеральный Закон РФ от 17.07.1999 №178-ФЗ); семьям с детьми-инвалидами, получающим ежемесячное пособие на ребенка-инвалида в соответствии с Законом МО от 12.01.2006 №1/2006-ОЗ "О мерах социальной поддержки семьи и детей в Московской области" (далее - Закон МО от 12.01.2006 №1/2006-ОЗ);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обласнтой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888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90673"/>
              </p:ext>
            </p:extLst>
          </p:nvPr>
        </p:nvGraphicFramePr>
        <p:xfrm>
          <a:off x="395535" y="908721"/>
          <a:ext cx="8568953" cy="5676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                                         Доля 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КПСС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                                        Доля 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                                       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                            Организация горячего питания граждан пожилого возраста, инвалидов и других категорий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22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80553"/>
              </p:ext>
            </p:extLst>
          </p:nvPr>
        </p:nvGraphicFramePr>
        <p:xfrm>
          <a:off x="395535" y="908721"/>
          <a:ext cx="8568953" cy="5064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                                        Доля 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18                                      Доля 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3267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644134"/>
              </p:ext>
            </p:extLst>
          </p:nvPr>
        </p:nvGraphicFramePr>
        <p:xfrm>
          <a:off x="395535" y="908721"/>
          <a:ext cx="8568953" cy="4447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19                                       Доля граждан, получивших   субсидию на оплату жилья и коммунальных услуг, от общего числа обратившихся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20                                         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21                                             Доля  отдельных категорий граждан, получивших бесплатное зубопротезирование,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952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345259"/>
              </p:ext>
            </p:extLst>
          </p:nvPr>
        </p:nvGraphicFramePr>
        <p:xfrm>
          <a:off x="395535" y="908721"/>
          <a:ext cx="8568953" cy="5788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Формирование доступной среды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Приобретение технических средств реабилитации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  Доступная среда - Доступность для инвалидов и других маломобильных групп населения муниципальных приоритетных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64,46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Приобретение  оборудования, строительство пандусов для обеспечения беспрепятственного доступа маломобильных групп населения.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Приобретение специализированных велосипедов детям - инвалидам для преодоления препятствий в общении с обычными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Приобретение тренажера- вертикализатора для граждан с ограниченными возможностями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1521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71009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Создание условий для оказания медицинской помощи населению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Обеспеченность населения врачами (на 10тыс. населения)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31,37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Привлечение участковых врачей: 1 врач - 1 участок (Отсутствие (сокращение) дефицита врачей - привлечение / стимулирование / жилье)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   Доля 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   Смертность от дорожно-транспортных происшествий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случаев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0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79780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33019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41721"/>
              </p:ext>
            </p:extLst>
          </p:nvPr>
        </p:nvGraphicFramePr>
        <p:xfrm>
          <a:off x="395535" y="908721"/>
          <a:ext cx="8568953" cy="5828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Создание условий для оказания медицинской помощи населению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                  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100,54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                 Доля обучающихся в муниципальных 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 общеобразовательных организациях, подлежащих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профосмотрам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193,6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                                Доля 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77,6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Уровень обеспеченности 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0202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41700"/>
              </p:ext>
            </p:extLst>
          </p:nvPr>
        </p:nvGraphicFramePr>
        <p:xfrm>
          <a:off x="395535" y="908721"/>
          <a:ext cx="8568953" cy="553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38,50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введенных в эксплуатацию тренировочных площадок муниципальных образований Московской области, соответствующих требованиям ФИФА, предназначенных для проведения предсоревновательных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тренировок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соглашению, заключенному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Фактическая обеспеченность населения Московской области объектами спорта (единовременная пропускная способность объектов спорта)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275,05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Доля организаций, оказывающих услуги по спортивной подготовке в соответсвии 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соглашению, заключенному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943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72190"/>
              </p:ext>
            </p:extLst>
          </p:nvPr>
        </p:nvGraphicFramePr>
        <p:xfrm>
          <a:off x="395535" y="908721"/>
          <a:ext cx="8568953" cy="5371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Доля 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31,39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Доля обучающихся и студентов, систематически занимающихся физической культурой и спортом, в общей численности обучающихся и студентов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93,44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Доля жителей, занимающихся в спортивных организациях, в общей численности детей и молодежи в возрасте 6 - 15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57,29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211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74608"/>
              </p:ext>
            </p:extLst>
          </p:nvPr>
        </p:nvGraphicFramePr>
        <p:xfrm>
          <a:off x="395535" y="908721"/>
          <a:ext cx="8568953" cy="5387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Эффективность 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ежегодному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Доля жителей городского округа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принявшего участие в сдаче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Всероссийского физкультурно-спортивного комплекса "Готов к труду и обороне" (ГТО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51,46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Доля обучающихся и студентов - жителей городского округа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принявшего участие в сдаче нормативов Всероссийского физкультурно-спортивного комплекса "Готов к труду и обороне"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8101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883296"/>
              </p:ext>
            </p:extLst>
          </p:nvPr>
        </p:nvGraphicFramePr>
        <p:xfrm>
          <a:off x="395535" y="908721"/>
          <a:ext cx="8568953" cy="5684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Количество объектов физической культуры и спорта, на которых произведена модернизация материально-технической базы путем проведения капитального ремонта и технического переоснащения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Количество плоскостных спортивных сооружений  в муниципальных образованиях Московской области, на которых проведен капитальный ремонт и приобретено оборудование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ежегодному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Количество установленных скейт-парков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соглашений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15. Количество установленных площадок для сдачи нормативов комплекса «Готов к труду и обороне» в муниципальных образованиях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соглашений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7160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65189"/>
              </p:ext>
            </p:extLst>
          </p:nvPr>
        </p:nvGraphicFramePr>
        <p:xfrm>
          <a:off x="395535" y="908721"/>
          <a:ext cx="8568953" cy="5688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697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53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"Молодое поколение городского округа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1657</a:t>
                      </a:r>
                    </a:p>
                  </a:txBody>
                  <a:tcPr marL="9525" marR="9525" marT="9525" marB="0"/>
                </a:tc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Доля 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10,20</a:t>
                      </a:r>
                    </a:p>
                  </a:txBody>
                  <a:tcPr marL="9525" marR="9525" marT="9525" marB="0"/>
                </a:tc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Доля 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Целевой показатель 4. Доля 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123,82</a:t>
                      </a:r>
                    </a:p>
                  </a:txBody>
                  <a:tcPr marL="9525" marR="9525" marT="9525" marB="0"/>
                </a:tc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Работай с молодежью - Уровень обеспеченности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6090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082216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99,31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Производство 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27009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крестьянских (фермерских хозяйств, начинающих фермеров, осуществивших проекты создания  и развития своих хозяйств с помощью государственной поддержки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1367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64279"/>
              </p:ext>
            </p:extLst>
          </p:nvPr>
        </p:nvGraphicFramePr>
        <p:xfrm>
          <a:off x="395535" y="908721"/>
          <a:ext cx="8568953" cy="5837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108,17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2637,9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17419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Производство молока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обращению Губернатора Московской области, 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49795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50674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7798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71988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Реализация 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42729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45645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Количество семейных животноводческих ферм, осуществляющих развитие своих хозяйств за счет грантовой поддержки (за отчетный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Индекс 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100,39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2951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781073"/>
              </p:ext>
            </p:extLst>
          </p:nvPr>
        </p:nvGraphicFramePr>
        <p:xfrm>
          <a:off x="395535" y="908721"/>
          <a:ext cx="8568953" cy="5860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Численность племенного поголовья коров молочного направления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7105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Численность 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714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15. Общее количество планируемых к отлову безнадзор ных 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363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16. Земля должна работать - Вовлечение в оборот земель сельхозназначения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116,67</a:t>
                      </a:r>
                    </a:p>
                  </a:txBody>
                  <a:tcPr marL="9525" marR="9525" marT="9525" marB="0"/>
                </a:tc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17. Хозяйствуй умело - Индекс производства продукции сельского хозяйства в хозяйствах всех категорий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100,44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92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8373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128433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160269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«Устойчивое развитие сельских территорий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Ввод (приобретение) жилья для граждан, проживающих в сельской местности,в том числе для молодых семей и молодых  специалистов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9422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21564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«Борьба с борщевиком Сосновского на территории городского округа Домодедово Московской области на 2018-2020годы»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Сокращение площади, занятой борщевиком  Сосновского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0,08616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0,321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8635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58329"/>
              </p:ext>
            </p:extLst>
          </p:nvPr>
        </p:nvGraphicFramePr>
        <p:xfrm>
          <a:off x="395535" y="908721"/>
          <a:ext cx="8568953" cy="50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1"Охрана окружающей среды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   Количество исследуемых компонентов окружающей природной среды (атмосферный воздух, поверхностные  и подземные воды, отходы) на основе ГИС-технологий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Снижение сброса загрязняющих веществ в стоках и повышение качества очистки сточных вод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Доля ликвидированных несанкционированных (стихийных) свалок (навалов), в общем количестве выявленных несанкционированных (стихийных) свалок (навалов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Количество изданной экологической литературы (детский экологический атлас)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641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680382"/>
              </p:ext>
            </p:extLst>
          </p:nvPr>
        </p:nvGraphicFramePr>
        <p:xfrm>
          <a:off x="395535" y="908721"/>
          <a:ext cx="8568953" cy="5184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1"Охрана окружающей среды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Количество мероприятий по экологическому воспитанию и просвещению населения на территории городского округа Домодедово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Соответствие расходов на природоохранную деятельность, установленных муниципальной экологической программой нормативу расходов на природоохранную деятельность, установленному Правительством Московской области (28,6 руб./чел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435,26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    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  Обустройство  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3884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85438"/>
              </p:ext>
            </p:extLst>
          </p:nvPr>
        </p:nvGraphicFramePr>
        <p:xfrm>
          <a:off x="395535" y="908721"/>
          <a:ext cx="8568953" cy="4879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«Обеспечение безопасности гидротехнических сооружений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обследованных гидротехнических сооружений находящихся в муниципальной собственности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гидротехнических сооружений, занесенных в реестр объектов недвижимости в качестве бесхозяйных, к общему количеству выявленных бесхозяйных сооружений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 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   Количество гидротехнических  сооружений, находящихся в муниципальной собственности, для которых разработана проектно-сметная документация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6669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55671"/>
              </p:ext>
            </p:extLst>
          </p:nvPr>
        </p:nvGraphicFramePr>
        <p:xfrm>
          <a:off x="395535" y="908721"/>
          <a:ext cx="8568953" cy="5306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«Охрана особо охраняемых природных   территорий  местного значения, городских лесов и лесопарковых зон, озелененных территорий городского округа Домодедово и борьба с сорной растительностью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Доля 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Посадка зеленых насаждений в границах зон  озелененных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4737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Доля 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8916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05696"/>
              </p:ext>
            </p:extLst>
          </p:nvPr>
        </p:nvGraphicFramePr>
        <p:xfrm>
          <a:off x="395535" y="908721"/>
          <a:ext cx="8568953" cy="4656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«Охрана особо охраняемых природных   территорий  местного значения, городских лесов и лесопарковых зон, озелененных территорий городского округа Домодедово и борьба с сорной растительностью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Соответствие фактической площади озелененных территорий минимально необходимой площади озелененных территорий  согласно нормативам  градостроительного проектирования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Доля земель находящихся в муниципальной собственности, на которых проведены работы по уничтожению сорной растительности (борщевик Сосновского) в общей площади земель, предназначенных для восстановления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Площадь проводимых работ  по уничтожению  сорной растительностью (борщевик Сосновского)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5855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920993"/>
              </p:ext>
            </p:extLst>
          </p:nvPr>
        </p:nvGraphicFramePr>
        <p:xfrm>
          <a:off x="395535" y="908721"/>
          <a:ext cx="8568953" cy="4625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годы.»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           Процент 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65,04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Процент исполнения органом местного самоуправления Домодедово Московской области полномочий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Сокращение среднего времени совместного реагирования нескольких экстренных оперативных служб на обращения населения по единому номеру «112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»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8049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928814"/>
              </p:ext>
            </p:extLst>
          </p:nvPr>
        </p:nvGraphicFramePr>
        <p:xfrm>
          <a:off x="395535" y="908721"/>
          <a:ext cx="8568953" cy="4006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 «Развитие и совершенствование системы оповещения и информирования населения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Увеличение процента территории муниципального образования Московской области покрытия системой централизованного оповещения и информирования при чрезвычайных ситуациях или угрозе их возникновения территории муниципального образования.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Доля построения и развития систем аппаратно-программного комплекса «Безопасный город» на территории муниципального образования Московской области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2385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76330"/>
              </p:ext>
            </p:extLst>
          </p:nvPr>
        </p:nvGraphicFramePr>
        <p:xfrm>
          <a:off x="395535" y="908721"/>
          <a:ext cx="8568953" cy="4229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«Обеспечение пожарной безопасности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Повышение степени пожарной защищенности муниципального образования Московской области, по отношению к базовому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Количество пожаров на 100 тысяч человек населения, проживающего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 на 100 тыс.чел.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Подмосковье без пожаров – Снижение количества пожаров, погибших и травмированных на 10 тысяч населения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57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527203"/>
              </p:ext>
            </p:extLst>
          </p:nvPr>
        </p:nvGraphicFramePr>
        <p:xfrm>
          <a:off x="457200" y="1481138"/>
          <a:ext cx="7931224" cy="468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267559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54930"/>
              </p:ext>
            </p:extLst>
          </p:nvPr>
        </p:nvGraphicFramePr>
        <p:xfrm>
          <a:off x="395535" y="908721"/>
          <a:ext cx="8568953" cy="2929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«Обеспечение мероприятий гражданской обороны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Увеличение степени готовности муниципального образования Московской области в области гражданской обороны по отношению к базовому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5226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66004"/>
              </p:ext>
            </p:extLst>
          </p:nvPr>
        </p:nvGraphicFramePr>
        <p:xfrm>
          <a:off x="395535" y="908721"/>
          <a:ext cx="8568953" cy="544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                                                Снижение общего количества преступлений, совершенных на территории муниципального образования, не менее чем на 5 %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ежегодно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2237</a:t>
                      </a:r>
                    </a:p>
                  </a:txBody>
                  <a:tcPr marL="9525" marR="9525" marT="9525" marB="0"/>
                </a:tc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Безопасный город - Безопасность проживания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Доля объектов социальной сферы, мест с массовым пребыванием людей и коммерческих объектов, оборудованных системами видеонаблюдения и подключенных к системе  «Безопасный регион» в общем числе таковых 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Уровень обеспеченности помещениями для работы участковых уполномоченных полиции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Количество народных дружинников на 10 тысяч населения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кол. чел. на 10 тыс. нас.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4437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10697"/>
              </p:ext>
            </p:extLst>
          </p:nvPr>
        </p:nvGraphicFramePr>
        <p:xfrm>
          <a:off x="395535" y="908721"/>
          <a:ext cx="8568953" cy="50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Увеличение доли  социально значимых объектов (учреждений), оборудованных в целях антитеррористической защищенности средствами безопасности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Увеличение доли выявленных административных правонарушений при содействии членов общественных формирований правоохранительной направленности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117,5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Снижение доли несовершеннолетних в общем числе лиц, совершивших преступления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0,62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    Недопущение (снижение)  преступлений экстремистской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0686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47865"/>
              </p:ext>
            </p:extLst>
          </p:nvPr>
        </p:nvGraphicFramePr>
        <p:xfrm>
          <a:off x="395535" y="908721"/>
          <a:ext cx="8568953" cy="3853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лиц (школьников, студентов), охваченных профилактическими медицинскими осмотрами с целью раннего выявления незаконного потребления наркотических средств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/>
                </a:tc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309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597588"/>
              </p:ext>
            </p:extLst>
          </p:nvPr>
        </p:nvGraphicFramePr>
        <p:xfrm>
          <a:off x="395535" y="908721"/>
          <a:ext cx="8568953" cy="2929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«Обеспечение жильем молодых семей городского округа Домодедово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молодых семей, получивших свидетельство о праве на получение социальной выплаты на приобретение (строительство) жилого помещения.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Соглашение с федеральным органом федеральной власти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7107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61172"/>
              </p:ext>
            </p:extLst>
          </p:nvPr>
        </p:nvGraphicFramePr>
        <p:xfrm>
          <a:off x="395535" y="908721"/>
          <a:ext cx="8568953" cy="4960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 «Обеспечение жильем отдельных категорий граждан, установленных федеральным законодательством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ветеранов 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инвалидов и ветеранов боевых действий, членов семей погибших (умерших) инвалидов и ветеранов боевых действий,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граждан, уволенных с военной службы, и приравненных к ним лиц, получивших государственную поддержку по обеспечению жилымим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31962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744351"/>
              </p:ext>
            </p:extLst>
          </p:nvPr>
        </p:nvGraphicFramePr>
        <p:xfrm>
          <a:off x="395535" y="908721"/>
          <a:ext cx="8568953" cy="5377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«Обеспечение жильем детей-сирот и детей, оставшихся без попечения родителей, лиц из числа детей-сирот и детей, оставшихся без попечения родителей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Численность детей - сирот и детей, оставшихся без попечения родителей, лиц из числа детей-сирот и детей, 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Соглашение с федеральным органом федеральной власти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включенных в список детей-сирот и детей, оставшихся без попечения родителей, лиц из их числа детей-сирот и детей, оставшихся без попечения родителей, лиц из их числа, которые подлежат обеспечению жилыми помещениями, в отчетном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089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610099"/>
              </p:ext>
            </p:extLst>
          </p:nvPr>
        </p:nvGraphicFramePr>
        <p:xfrm>
          <a:off x="395535" y="908721"/>
          <a:ext cx="8568953" cy="30822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«Улучшение жилищных условий семей, имеющих семь и более детей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свидетельств о праве на получение жилищной субсидии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жилого помещения или строительство индивидуального жилого дома, выданных семьям, имеющим семь и более детей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33596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828541"/>
              </p:ext>
            </p:extLst>
          </p:nvPr>
        </p:nvGraphicFramePr>
        <p:xfrm>
          <a:off x="395535" y="908721"/>
          <a:ext cx="8568953" cy="4758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тыс.кв.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216,30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121,14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88,21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тыс.кв.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    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163,62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объектов, исключенных из перечня проблемных объектов в отчетном году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Московскоц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пострадавших граждан- соинвесторов, права которых обеспечены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Московскоц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2524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48984"/>
              </p:ext>
            </p:extLst>
          </p:nvPr>
        </p:nvGraphicFramePr>
        <p:xfrm>
          <a:off x="395535" y="908721"/>
          <a:ext cx="8568953" cy="4879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Держим стройки на контроле-Количество объектов, находящихся на контроле Минстроя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 Решаем проблемы обматутых  дольщиков - Количество обманутых дольщиков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18,17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"Проблемные стройки (Подмосковья)- Количество проблемных объектов, по которым нарушены права участников долевого </a:t>
                      </a:r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строительства</a:t>
                      </a:r>
                    </a:p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Нет аварийному жилью - Исполнение программы "Переселение граждан из аварийного жилищного фонда в МО на 2016- 2020 года"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55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823523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</a:t>
            </a:r>
            <a:r>
              <a:rPr lang="ru-RU" sz="1400" dirty="0">
                <a:latin typeface="Georgia" panose="02040502050405020303" pitchFamily="18" charset="0"/>
              </a:rPr>
              <a:t>(кв. </a:t>
            </a:r>
            <a:r>
              <a:rPr lang="ru-RU" sz="1400" dirty="0" smtClean="0">
                <a:latin typeface="Georgia" panose="02040502050405020303" pitchFamily="18" charset="0"/>
              </a:rPr>
              <a:t>м. </a:t>
            </a:r>
            <a:r>
              <a:rPr lang="ru-RU" sz="1400" dirty="0">
                <a:latin typeface="Georgia" panose="02040502050405020303" pitchFamily="18" charset="0"/>
              </a:rPr>
              <a:t>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3866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66258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 семей, получивших жилые помещения и улучшивших свои жилищные условия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                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32168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2261"/>
              </p:ext>
            </p:extLst>
          </p:nvPr>
        </p:nvGraphicFramePr>
        <p:xfrm>
          <a:off x="395535" y="908721"/>
          <a:ext cx="8568953" cy="5581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«Комфортная городская среда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благоустроенных общественных территорий (в разрезе видов территорий), в том числе:                                                -зоны отдыха, пешеходные зоны, набережные;                                    -скверы;                                                                            -площади;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4583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%/единица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40/129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50/162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50/162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установленных детских игровых площадок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Чистое Подмосковье –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85928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76738"/>
              </p:ext>
            </p:extLst>
          </p:nvPr>
        </p:nvGraphicFramePr>
        <p:xfrm>
          <a:off x="395535" y="908721"/>
          <a:ext cx="8568953" cy="4970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«Благоустройство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муниципальных образований МО, обеспечивающих условия для повышения уровня благоустройства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4583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Сокращение уровня износа электросетевого хозяйства систем наружного освещения с применением СИП и высокоэффективных светильников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51564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658928"/>
              </p:ext>
            </p:extLst>
          </p:nvPr>
        </p:nvGraphicFramePr>
        <p:xfrm>
          <a:off x="395535" y="908721"/>
          <a:ext cx="8568953" cy="3458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«Благоустройство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 Светлый город –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нормативному освещению улиц, проездов, набережных в городских и сельских поселениях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041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681083"/>
              </p:ext>
            </p:extLst>
          </p:nvPr>
        </p:nvGraphicFramePr>
        <p:xfrm>
          <a:off x="395535" y="908721"/>
          <a:ext cx="8568953" cy="5651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Доля муниципальных образований Московской области обеспечивающих условия для комфортного проживания жителей в многоквартирных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домах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668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многоквартирных домов, прошедших комплексный капитальный ремонт и соответствующих нормальному классу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выше (A, B, C, D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Новая культура сбора отходов (ТКО) –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74,63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3582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071005"/>
              </p:ext>
            </p:extLst>
          </p:nvPr>
        </p:nvGraphicFramePr>
        <p:xfrm>
          <a:off x="395535" y="908721"/>
          <a:ext cx="8568953" cy="5671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малого и среднего предпринимательства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29,28</a:t>
                      </a:r>
                    </a:p>
                  </a:txBody>
                  <a:tcPr marL="9525" marR="9525" marT="9525" marB="0"/>
                </a:tc>
              </a:tr>
              <a:tr h="518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2. Количество малых и средних предприятий на 1 000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19,54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Количество вновь созданных предприятий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Ежегодное 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279,00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Малый бизнес большого региона - Прирост количества субъектов малого и среднего предпринимательства на 10 тыс.населения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120,62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Создаем рабочие места в малом бизнес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0828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10717"/>
              </p:ext>
            </p:extLst>
          </p:nvPr>
        </p:nvGraphicFramePr>
        <p:xfrm>
          <a:off x="395535" y="908721"/>
          <a:ext cx="8568953" cy="4229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«Содействие занятости населения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. Уровень 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0,52-0,55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0,38</a:t>
                      </a:r>
                    </a:p>
                  </a:txBody>
                  <a:tcPr marL="9525" marR="9525" marT="9525" marB="0"/>
                </a:tc>
              </a:tr>
              <a:tr h="518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Число пострадавших в результате несчастных случаев на производстве со смертельным  исходом, в расчете на 1 000 работающих (по кругу организаций муниципальной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собственности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(Кч)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Удельный вес рабочих мест, на которых проведена специальная оценка условий 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91,96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79332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25819"/>
              </p:ext>
            </p:extLst>
          </p:nvPr>
        </p:nvGraphicFramePr>
        <p:xfrm>
          <a:off x="395535" y="908721"/>
          <a:ext cx="8568953" cy="5724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 «Развитие конкуренции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обоснованных, частично обоснованных жалоб в Федеральную антимонопольную службу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Доля общей экономии денежных средств от общей суммы объявленных торгов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41,86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Среднее 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Доля 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60,15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Количество реализованных требований Стандарта развития конкуренции в Московской области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432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940567"/>
              </p:ext>
            </p:extLst>
          </p:nvPr>
        </p:nvGraphicFramePr>
        <p:xfrm>
          <a:off x="395535" y="908721"/>
          <a:ext cx="8568953" cy="5322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«Инвестиции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Объем инвестиций, привлеченный в основной капитал  по инвестиционным проектам (без учета бюджетных инвестиций и жилищного строительства), находящимся в системе ЕАС ПИП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22 601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28 670,50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Количество созданных рабочих мест,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2 570,00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Увеличение среднемесячной  заработной платы работников организаций, не относящихся к субъектам малого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предпринимательства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Инвестируй в Подмосковье - Объем инвестиций, привлеченных в основной капитал (без учета бюджетных инвестиций и жилищного строительства), на душу населения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197,34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Процент заполняемости индустриального парка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81,80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4321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57238"/>
              </p:ext>
            </p:extLst>
          </p:nvPr>
        </p:nvGraphicFramePr>
        <p:xfrm>
          <a:off x="395535" y="908721"/>
          <a:ext cx="8568953" cy="4984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«Инвестиции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8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6. Количество 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7. Количество резидентов индустриальных парков, технопарков, промышленных площадок начавших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8. Количество созданных новых индустриальных парков, технопарков, промышленных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площадок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«Зарплата без долгов - задолженность по выплате заработной платы (кол-во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56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393150"/>
              </p:ext>
            </p:extLst>
          </p:nvPr>
        </p:nvGraphicFramePr>
        <p:xfrm>
          <a:off x="395535" y="908721"/>
          <a:ext cx="8568953" cy="4818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 на 1000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1055,2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1 110,3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проведенных ярмарок на одно место, включенное в сводный перечень мест для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ярмарок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Количество доставок товаров автолавками и автомагазинами в сельские населенные пункты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Доля ликвидированных розничных рынков, несоответствующих требованиям законодательства, от общего количества выявленных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несанкционированных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66,67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57085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195571"/>
              </p:ext>
            </p:extLst>
          </p:nvPr>
        </p:nvGraphicFramePr>
        <p:xfrm>
          <a:off x="395535" y="908721"/>
          <a:ext cx="8568953" cy="5116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Количество 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 Прирост посадочных мест на объектах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 Обеспеченность 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пос./мест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Прирост рабочих мест на объектах бытовых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30,5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0987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227090"/>
              </p:ext>
            </p:extLst>
          </p:nvPr>
        </p:nvGraphicFramePr>
        <p:xfrm>
          <a:off x="395535" y="908721"/>
          <a:ext cx="8568953" cy="5701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Наличие на территории городского округа Домодедово муниципального казенного учреждения в сфере погребения и похоронного дела по принципу: 1 городской округ - 1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Чистое кладбище -  Доля кладбищ, соответствующих требованиям Порядка деятельности общественных кладбищ и крематориев на территории Московской области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Цивилизованная торговля -   Эффективность работы органов местного самоуправления по организации торговой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8332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814021"/>
              </p:ext>
            </p:extLst>
          </p:nvPr>
        </p:nvGraphicFramePr>
        <p:xfrm>
          <a:off x="395535" y="908721"/>
          <a:ext cx="8568953" cy="5854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необходимым компьютерным оборудованием с предустановленным общесистемным программным обеспечением и организационной техникой в соответствии с требованиями нормативных правовых актов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области, обеспеченных необходимыми услугами связи в том числе для оказания государственных и муниципальных услуг 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персональных компьютеров, используемых на рабочих местах работников ОМСУ муниципального образования Московской области,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1088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767544"/>
              </p:ext>
            </p:extLst>
          </p:nvPr>
        </p:nvGraphicFramePr>
        <p:xfrm>
          <a:off x="395535" y="908721"/>
          <a:ext cx="8568953" cy="58001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79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83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15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32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 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144053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 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 направляемых исключительно в электронном виде с 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подписи</a:t>
                      </a:r>
                    </a:p>
                    <a:p>
                      <a:pPr algn="just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91,94</a:t>
                      </a:r>
                    </a:p>
                  </a:txBody>
                  <a:tcPr marL="9525" marR="9525" marT="9525" marB="0"/>
                </a:tc>
              </a:tr>
              <a:tr h="54857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использующих механизм получения государственных и муниципальных услуг в 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9525" marR="9525" marT="9525" marB="0"/>
                </a:tc>
              </a:tr>
              <a:tr h="98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98482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57437"/>
              </p:ext>
            </p:extLst>
          </p:nvPr>
        </p:nvGraphicFramePr>
        <p:xfrm>
          <a:off x="395535" y="908721"/>
          <a:ext cx="8568953" cy="57336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785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9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5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21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8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области, а также находящихся в их ведении организаций, предприятий и учреждений, участвующих в планировании, подготовке, проведении и контроле исполнения конкурентных процедур с использованием ЕАСУЗ, включая подсистему портал исполнения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контрактов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8785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области, а также находящихся в их ведении организаций и учреждений, использующих ЕИСУГИ для учета и контроля эффективности использования государственного и 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имущества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7336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 ЖКХ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8716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Качественные услуги – Доля муниципальных (государственных) услуг,  по которым нарушены регламентные сроки.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8596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76188"/>
              </p:ext>
            </p:extLst>
          </p:nvPr>
        </p:nvGraphicFramePr>
        <p:xfrm>
          <a:off x="395535" y="908721"/>
          <a:ext cx="8568953" cy="5435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785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9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5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21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64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83,04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-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0,91</a:t>
                      </a:r>
                    </a:p>
                  </a:txBody>
                  <a:tcPr marL="9525" marR="9525" marT="9525" marB="0"/>
                </a:tc>
              </a:tr>
              <a:tr h="7336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Обратная связь – Доля зарегистрированных обращений граждан, требующих устранение проблемы, по которым в регламентные сроки предоставлены ответы, подтверждающие их решение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59,12</a:t>
                      </a:r>
                    </a:p>
                  </a:txBody>
                  <a:tcPr marL="9525" marR="9525" marT="9525" marB="0"/>
                </a:tc>
              </a:tr>
              <a:tr h="8716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 образования, обеспеченных доступом в информационно-телекоммуникационную сеть Интернет на скорости: для организаций дошкольного образования – не менее 2 Мбит/с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для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организаций, расположенных в городских населенных пунктах, – не менее 100 Мбит/с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для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организаций, расположенных в 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Мбит/с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53880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60433"/>
              </p:ext>
            </p:extLst>
          </p:nvPr>
        </p:nvGraphicFramePr>
        <p:xfrm>
          <a:off x="395535" y="908721"/>
          <a:ext cx="8568953" cy="5841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4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семи лет) на 100 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9525" marR="9525" marT="9525" marB="0"/>
                </a:tc>
              </a:tr>
              <a:tr h="430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положительно рассмотренных заявлений на размещение антенно-мачтовых сооружений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связи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</a:tr>
              <a:tr h="7114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 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связи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80,25</a:t>
                      </a:r>
                    </a:p>
                  </a:txBody>
                  <a:tcPr marL="9525" marR="9525" marT="9525" marB="0"/>
                </a:tc>
              </a:tr>
              <a:tr h="9925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 информационно-телекоммуникационную сеть Интернет на скорости: для учреждений культуры, расположенных в городских населенных пунктах, – не менее 50 Мбит/с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для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учреждений культуры, расположенных в сельских населенных пунктах, – не 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Мбит/с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8629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15429"/>
              </p:ext>
            </p:extLst>
          </p:nvPr>
        </p:nvGraphicFramePr>
        <p:xfrm>
          <a:off x="395535" y="908721"/>
          <a:ext cx="8568953" cy="2782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2252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47988"/>
              </p:ext>
            </p:extLst>
          </p:nvPr>
        </p:nvGraphicFramePr>
        <p:xfrm>
          <a:off x="395535" y="908721"/>
          <a:ext cx="8568953" cy="3912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/>
                <a:gridCol w="1106676"/>
                <a:gridCol w="1102229"/>
                <a:gridCol w="1106676"/>
                <a:gridCol w="1106677"/>
                <a:gridCol w="946672"/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2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МФЦ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2E2E2E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2E2E2E"/>
                          </a:solidFill>
                          <a:effectLst/>
                          <a:latin typeface="Times New Roman"/>
                        </a:rPr>
                        <a:t>Быстрые услуги - Доля заявителей МФЦ, ожидающих в очереди более 12,5 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539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15340</TotalTime>
  <Words>27101</Words>
  <Application>Microsoft Office PowerPoint</Application>
  <PresentationFormat>Экран (4:3)</PresentationFormat>
  <Paragraphs>6486</Paragraphs>
  <Slides>180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180</vt:i4>
      </vt:variant>
    </vt:vector>
  </HeadingPairs>
  <TitlesOfParts>
    <vt:vector size="181" baseType="lpstr">
      <vt:lpstr>Открытая</vt:lpstr>
      <vt:lpstr>Бюджет для граждан на основании Решения Совета депутатов городского округа Домодедово «Об отчете об исполнении бюджета городского округа Домодедово за 2018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2018 год (тыс.руб.)</vt:lpstr>
      <vt:lpstr>Доходы/расходы 2017 – 2018 годы (млн.руб.)</vt:lpstr>
      <vt:lpstr>Дефицит 2017 – 2018 годы (млн.руб.)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2017-2018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2017-2018 годы (млн. руб.)</vt:lpstr>
      <vt:lpstr>Расходы бюджета городского округа в 2017-2018 годах  по разделам, (тыс. руб.)</vt:lpstr>
      <vt:lpstr>Структура расходов 2018 года (млн. руб.)</vt:lpstr>
      <vt:lpstr>Сведения о фактических расходах  по муниципальным программам в 2018 году (тыс. руб.),  (% исполнения плановых целевых показателей)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2184</cp:revision>
  <cp:lastPrinted>2019-07-08T12:53:45Z</cp:lastPrinted>
  <dcterms:created xsi:type="dcterms:W3CDTF">2015-09-30T07:48:07Z</dcterms:created>
  <dcterms:modified xsi:type="dcterms:W3CDTF">2019-07-12T13:42:00Z</dcterms:modified>
</cp:coreProperties>
</file>